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notesMasterIdLst>
    <p:notesMasterId r:id="rId29"/>
  </p:notesMasterIdLst>
  <p:sldIdLst>
    <p:sldId id="258" r:id="rId2"/>
    <p:sldId id="356" r:id="rId3"/>
    <p:sldId id="357" r:id="rId4"/>
    <p:sldId id="358" r:id="rId5"/>
    <p:sldId id="360" r:id="rId6"/>
    <p:sldId id="378" r:id="rId7"/>
    <p:sldId id="371" r:id="rId8"/>
    <p:sldId id="372" r:id="rId9"/>
    <p:sldId id="373" r:id="rId10"/>
    <p:sldId id="366" r:id="rId11"/>
    <p:sldId id="367" r:id="rId12"/>
    <p:sldId id="376" r:id="rId13"/>
    <p:sldId id="375" r:id="rId14"/>
    <p:sldId id="374" r:id="rId15"/>
    <p:sldId id="379" r:id="rId16"/>
    <p:sldId id="380" r:id="rId17"/>
    <p:sldId id="377" r:id="rId18"/>
    <p:sldId id="381" r:id="rId19"/>
    <p:sldId id="382" r:id="rId20"/>
    <p:sldId id="384" r:id="rId21"/>
    <p:sldId id="385" r:id="rId22"/>
    <p:sldId id="388" r:id="rId23"/>
    <p:sldId id="389" r:id="rId24"/>
    <p:sldId id="390" r:id="rId25"/>
    <p:sldId id="383" r:id="rId26"/>
    <p:sldId id="369" r:id="rId27"/>
    <p:sldId id="26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0066"/>
    <a:srgbClr val="009900"/>
    <a:srgbClr val="CC0099"/>
    <a:srgbClr val="FFCCFF"/>
    <a:srgbClr val="FF99FF"/>
    <a:srgbClr val="CC99FF"/>
    <a:srgbClr val="CCECFF"/>
    <a:srgbClr val="FF66CC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F940C-576F-4496-8B32-5CEFEE9C67F1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62F79-7AA1-43F7-9003-BD44705AB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22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92696"/>
            <a:ext cx="7056107" cy="172819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B5BA0EF9-B52B-4CB0-BEE0-690B021157C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D5FFB44D-391C-4BA9-8328-965E9CD55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B5BA0EF9-B52B-4CB0-BEE0-690B021157C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D5FFB44D-391C-4BA9-8328-965E9CD55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111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556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623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892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42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010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144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523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8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365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9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628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B5BA0EF9-B52B-4CB0-BEE0-690B021157C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D5FFB44D-391C-4BA9-8328-965E9CD55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696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797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278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3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912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4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497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5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730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521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238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8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304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9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333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050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0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469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907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2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664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74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4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29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5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585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6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014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7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584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8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399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9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292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327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0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24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718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2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872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3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982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4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269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5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421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6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14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7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446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8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959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9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791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661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0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985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481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2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082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3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886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4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423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5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266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6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70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7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346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8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646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9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833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56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0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843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240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2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428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3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062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4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355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5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35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6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58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7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572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8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252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9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421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914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462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527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927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917" y="45855"/>
            <a:ext cx="1010349" cy="757762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39616" y="802941"/>
            <a:ext cx="9456373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00000"/>
                </a:solidFill>
              </a:defRPr>
            </a:lvl1pPr>
          </a:lstStyle>
          <a:p>
            <a:fld id="{B5BA0EF9-B52B-4CB0-BEE0-690B021157C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00000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fld id="{D5FFB44D-391C-4BA9-8328-965E9CD55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Текст 2"/>
          <p:cNvSpPr>
            <a:spLocks noGrp="1"/>
          </p:cNvSpPr>
          <p:nvPr>
            <p:ph idx="1"/>
          </p:nvPr>
        </p:nvSpPr>
        <p:spPr>
          <a:xfrm>
            <a:off x="0" y="2276872"/>
            <a:ext cx="9648395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272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897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449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189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636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109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485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076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127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720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B5BA0EF9-B52B-4CB0-BEE0-690B021157C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D5FFB44D-391C-4BA9-8328-965E9CD55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501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948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96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866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963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518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87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004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056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527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7382" y="1999382"/>
            <a:ext cx="5664629" cy="4525963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  <a:lvl2pPr>
              <a:defRPr sz="2400">
                <a:solidFill>
                  <a:srgbClr val="C00000"/>
                </a:solidFill>
              </a:defRPr>
            </a:lvl2pPr>
            <a:lvl3pPr>
              <a:defRPr sz="2000">
                <a:solidFill>
                  <a:srgbClr val="C00000"/>
                </a:solidFill>
              </a:defRPr>
            </a:lvl3pPr>
            <a:lvl4pPr>
              <a:defRPr sz="1800">
                <a:solidFill>
                  <a:srgbClr val="C00000"/>
                </a:solidFill>
              </a:defRPr>
            </a:lvl4pPr>
            <a:lvl5pPr>
              <a:defRPr sz="1800">
                <a:solidFill>
                  <a:srgbClr val="C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88022" y="1999382"/>
            <a:ext cx="5664629" cy="4525963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  <a:lvl2pPr>
              <a:defRPr sz="2400">
                <a:solidFill>
                  <a:srgbClr val="C00000"/>
                </a:solidFill>
              </a:defRPr>
            </a:lvl2pPr>
            <a:lvl3pPr>
              <a:defRPr sz="2000">
                <a:solidFill>
                  <a:srgbClr val="C00000"/>
                </a:solidFill>
              </a:defRPr>
            </a:lvl3pPr>
            <a:lvl4pPr>
              <a:defRPr sz="1800">
                <a:solidFill>
                  <a:srgbClr val="C00000"/>
                </a:solidFill>
              </a:defRPr>
            </a:lvl4pPr>
            <a:lvl5pPr>
              <a:defRPr sz="1800">
                <a:solidFill>
                  <a:srgbClr val="C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B5BA0EF9-B52B-4CB0-BEE0-690B021157C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D5FFB44D-391C-4BA9-8328-965E9CD55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467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672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045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329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958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478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559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3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062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331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748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502048"/>
            <a:ext cx="5386917" cy="3951288"/>
          </a:xfrm>
        </p:spPr>
        <p:txBody>
          <a:bodyPr/>
          <a:lstStyle>
            <a:lvl1pPr>
              <a:defRPr sz="2400">
                <a:solidFill>
                  <a:srgbClr val="C00000"/>
                </a:solidFill>
              </a:defRPr>
            </a:lvl1pPr>
            <a:lvl2pPr>
              <a:defRPr sz="2000">
                <a:solidFill>
                  <a:srgbClr val="C00000"/>
                </a:solidFill>
              </a:defRPr>
            </a:lvl2pPr>
            <a:lvl3pPr>
              <a:defRPr sz="1800">
                <a:solidFill>
                  <a:srgbClr val="C00000"/>
                </a:solidFill>
              </a:defRPr>
            </a:lvl3pPr>
            <a:lvl4pPr>
              <a:defRPr sz="1600">
                <a:solidFill>
                  <a:srgbClr val="C00000"/>
                </a:solidFill>
              </a:defRPr>
            </a:lvl4pPr>
            <a:lvl5pPr>
              <a:defRPr sz="1600">
                <a:solidFill>
                  <a:srgbClr val="C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925142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502048"/>
            <a:ext cx="5389033" cy="3951288"/>
          </a:xfrm>
        </p:spPr>
        <p:txBody>
          <a:bodyPr/>
          <a:lstStyle>
            <a:lvl1pPr>
              <a:defRPr sz="2400">
                <a:solidFill>
                  <a:srgbClr val="C00000"/>
                </a:solidFill>
              </a:defRPr>
            </a:lvl1pPr>
            <a:lvl2pPr>
              <a:defRPr sz="2000">
                <a:solidFill>
                  <a:srgbClr val="C00000"/>
                </a:solidFill>
              </a:defRPr>
            </a:lvl2pPr>
            <a:lvl3pPr>
              <a:defRPr sz="1800">
                <a:solidFill>
                  <a:srgbClr val="C00000"/>
                </a:solidFill>
              </a:defRPr>
            </a:lvl3pPr>
            <a:lvl4pPr>
              <a:defRPr sz="1600">
                <a:solidFill>
                  <a:srgbClr val="C00000"/>
                </a:solidFill>
              </a:defRPr>
            </a:lvl4pPr>
            <a:lvl5pPr>
              <a:defRPr sz="1600">
                <a:solidFill>
                  <a:srgbClr val="C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B5BA0EF9-B52B-4CB0-BEE0-690B021157C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D5FFB44D-391C-4BA9-8328-965E9CD55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919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00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35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152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248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516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283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551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89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854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B5BA0EF9-B52B-4CB0-BEE0-690B021157C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D5FFB44D-391C-4BA9-8328-965E9CD55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551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745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294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584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962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61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378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584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521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914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B5BA0EF9-B52B-4CB0-BEE0-690B021157C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D5FFB44D-391C-4BA9-8328-965E9CD55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374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41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506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35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367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005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471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224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693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236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513622"/>
            <a:ext cx="4011084" cy="921478"/>
          </a:xfrm>
        </p:spPr>
        <p:txBody>
          <a:bodyPr anchor="b"/>
          <a:lstStyle>
            <a:lvl1pPr algn="l">
              <a:defRPr sz="2000" b="1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1851" y="1916833"/>
            <a:ext cx="6815667" cy="4353347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</a:defRPr>
            </a:lvl1pPr>
            <a:lvl2pPr>
              <a:defRPr sz="2800">
                <a:solidFill>
                  <a:srgbClr val="C00000"/>
                </a:solidFill>
              </a:defRPr>
            </a:lvl2pPr>
            <a:lvl3pPr>
              <a:defRPr sz="2400">
                <a:solidFill>
                  <a:srgbClr val="C00000"/>
                </a:solidFill>
              </a:defRPr>
            </a:lvl3pPr>
            <a:lvl4pPr>
              <a:defRPr sz="2000">
                <a:solidFill>
                  <a:srgbClr val="C00000"/>
                </a:solidFill>
              </a:defRPr>
            </a:lvl4pPr>
            <a:lvl5pPr>
              <a:defRPr sz="2000">
                <a:solidFill>
                  <a:srgbClr val="C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C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B5BA0EF9-B52B-4CB0-BEE0-690B021157C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D5FFB44D-391C-4BA9-8328-965E9CD55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81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991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54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540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19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499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55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842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763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959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C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C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B5BA0EF9-B52B-4CB0-BEE0-690B021157C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D5FFB44D-391C-4BA9-8328-965E9CD55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194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316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945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07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395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892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262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953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370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4315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41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38" Type="http://schemas.openxmlformats.org/officeDocument/2006/relationships/slideLayout" Target="../slideLayouts/slideLayout138.xml"/><Relationship Id="rId154" Type="http://schemas.openxmlformats.org/officeDocument/2006/relationships/slideLayout" Target="../slideLayouts/slideLayout154.xml"/><Relationship Id="rId159" Type="http://schemas.openxmlformats.org/officeDocument/2006/relationships/slideLayout" Target="../slideLayouts/slideLayout159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144" Type="http://schemas.openxmlformats.org/officeDocument/2006/relationships/slideLayout" Target="../slideLayouts/slideLayout144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60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139" Type="http://schemas.openxmlformats.org/officeDocument/2006/relationships/slideLayout" Target="../slideLayouts/slideLayout13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55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6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5627" y="75267"/>
            <a:ext cx="9456373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276872"/>
            <a:ext cx="9648395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00000"/>
                </a:solidFill>
              </a:defRPr>
            </a:lvl1pPr>
          </a:lstStyle>
          <a:p>
            <a:fld id="{B5BA0EF9-B52B-4CB0-BEE0-690B021157C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fld id="{D5FFB44D-391C-4BA9-8328-965E9CD55C1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>
            <a:hlinkClick r:id="rId162"/>
          </p:cNvPr>
          <p:cNvPicPr>
            <a:picLocks noChangeAspect="1"/>
          </p:cNvPicPr>
          <p:nvPr/>
        </p:nvPicPr>
        <p:blipFill>
          <a:blip r:embed="rId1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917" y="45855"/>
            <a:ext cx="1010349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15" r:id="rId30"/>
    <p:sldLayoutId id="2147483716" r:id="rId31"/>
    <p:sldLayoutId id="2147483717" r:id="rId32"/>
    <p:sldLayoutId id="2147483718" r:id="rId33"/>
    <p:sldLayoutId id="2147483719" r:id="rId34"/>
    <p:sldLayoutId id="2147483720" r:id="rId35"/>
    <p:sldLayoutId id="2147483721" r:id="rId36"/>
    <p:sldLayoutId id="2147483722" r:id="rId37"/>
    <p:sldLayoutId id="2147483723" r:id="rId38"/>
    <p:sldLayoutId id="2147483724" r:id="rId39"/>
    <p:sldLayoutId id="2147483725" r:id="rId40"/>
    <p:sldLayoutId id="2147483726" r:id="rId41"/>
    <p:sldLayoutId id="2147483727" r:id="rId42"/>
    <p:sldLayoutId id="2147483728" r:id="rId43"/>
    <p:sldLayoutId id="2147483729" r:id="rId44"/>
    <p:sldLayoutId id="2147483730" r:id="rId45"/>
    <p:sldLayoutId id="2147483731" r:id="rId46"/>
    <p:sldLayoutId id="2147483732" r:id="rId47"/>
    <p:sldLayoutId id="2147483733" r:id="rId48"/>
    <p:sldLayoutId id="2147483734" r:id="rId49"/>
    <p:sldLayoutId id="2147483735" r:id="rId50"/>
    <p:sldLayoutId id="2147483736" r:id="rId51"/>
    <p:sldLayoutId id="2147483737" r:id="rId52"/>
    <p:sldLayoutId id="2147483738" r:id="rId53"/>
    <p:sldLayoutId id="2147483739" r:id="rId54"/>
    <p:sldLayoutId id="2147483740" r:id="rId55"/>
    <p:sldLayoutId id="2147483741" r:id="rId56"/>
    <p:sldLayoutId id="2147483742" r:id="rId57"/>
    <p:sldLayoutId id="2147483743" r:id="rId58"/>
    <p:sldLayoutId id="2147483744" r:id="rId59"/>
    <p:sldLayoutId id="2147483745" r:id="rId60"/>
    <p:sldLayoutId id="2147483746" r:id="rId61"/>
    <p:sldLayoutId id="2147483747" r:id="rId62"/>
    <p:sldLayoutId id="2147483748" r:id="rId63"/>
    <p:sldLayoutId id="2147483749" r:id="rId64"/>
    <p:sldLayoutId id="2147483750" r:id="rId65"/>
    <p:sldLayoutId id="2147483751" r:id="rId66"/>
    <p:sldLayoutId id="2147483752" r:id="rId67"/>
    <p:sldLayoutId id="2147483753" r:id="rId68"/>
    <p:sldLayoutId id="2147483754" r:id="rId69"/>
    <p:sldLayoutId id="2147483755" r:id="rId70"/>
    <p:sldLayoutId id="2147483756" r:id="rId71"/>
    <p:sldLayoutId id="2147483757" r:id="rId72"/>
    <p:sldLayoutId id="2147483758" r:id="rId73"/>
    <p:sldLayoutId id="2147483759" r:id="rId74"/>
    <p:sldLayoutId id="2147483760" r:id="rId75"/>
    <p:sldLayoutId id="2147483761" r:id="rId76"/>
    <p:sldLayoutId id="2147483762" r:id="rId77"/>
    <p:sldLayoutId id="2147483763" r:id="rId78"/>
    <p:sldLayoutId id="2147483764" r:id="rId79"/>
    <p:sldLayoutId id="2147483765" r:id="rId80"/>
    <p:sldLayoutId id="2147483766" r:id="rId81"/>
    <p:sldLayoutId id="2147483767" r:id="rId82"/>
    <p:sldLayoutId id="2147483768" r:id="rId83"/>
    <p:sldLayoutId id="2147483769" r:id="rId84"/>
    <p:sldLayoutId id="2147483770" r:id="rId85"/>
    <p:sldLayoutId id="2147483783" r:id="rId86"/>
    <p:sldLayoutId id="2147483784" r:id="rId87"/>
    <p:sldLayoutId id="2147483785" r:id="rId88"/>
    <p:sldLayoutId id="2147483786" r:id="rId89"/>
    <p:sldLayoutId id="2147483787" r:id="rId90"/>
    <p:sldLayoutId id="2147483788" r:id="rId91"/>
    <p:sldLayoutId id="2147483789" r:id="rId92"/>
    <p:sldLayoutId id="2147483790" r:id="rId93"/>
    <p:sldLayoutId id="2147483791" r:id="rId94"/>
    <p:sldLayoutId id="2147483792" r:id="rId95"/>
    <p:sldLayoutId id="2147483793" r:id="rId96"/>
    <p:sldLayoutId id="2147483794" r:id="rId97"/>
    <p:sldLayoutId id="2147483795" r:id="rId98"/>
    <p:sldLayoutId id="2147483796" r:id="rId99"/>
    <p:sldLayoutId id="2147483797" r:id="rId100"/>
    <p:sldLayoutId id="2147483798" r:id="rId101"/>
    <p:sldLayoutId id="2147483799" r:id="rId102"/>
    <p:sldLayoutId id="2147483800" r:id="rId103"/>
    <p:sldLayoutId id="2147483801" r:id="rId104"/>
    <p:sldLayoutId id="2147483802" r:id="rId105"/>
    <p:sldLayoutId id="2147483803" r:id="rId106"/>
    <p:sldLayoutId id="2147483804" r:id="rId107"/>
    <p:sldLayoutId id="2147483805" r:id="rId108"/>
    <p:sldLayoutId id="2147483806" r:id="rId109"/>
    <p:sldLayoutId id="2147483807" r:id="rId110"/>
    <p:sldLayoutId id="2147483808" r:id="rId111"/>
    <p:sldLayoutId id="2147483809" r:id="rId112"/>
    <p:sldLayoutId id="2147483810" r:id="rId113"/>
    <p:sldLayoutId id="2147483811" r:id="rId114"/>
    <p:sldLayoutId id="2147483812" r:id="rId115"/>
    <p:sldLayoutId id="2147483813" r:id="rId116"/>
    <p:sldLayoutId id="2147483814" r:id="rId117"/>
    <p:sldLayoutId id="2147483815" r:id="rId118"/>
    <p:sldLayoutId id="2147483816" r:id="rId119"/>
    <p:sldLayoutId id="2147483817" r:id="rId120"/>
    <p:sldLayoutId id="2147483818" r:id="rId121"/>
    <p:sldLayoutId id="2147483819" r:id="rId122"/>
    <p:sldLayoutId id="2147483820" r:id="rId123"/>
    <p:sldLayoutId id="2147483821" r:id="rId124"/>
    <p:sldLayoutId id="2147483822" r:id="rId125"/>
    <p:sldLayoutId id="2147483823" r:id="rId126"/>
    <p:sldLayoutId id="2147483824" r:id="rId127"/>
    <p:sldLayoutId id="2147483825" r:id="rId128"/>
    <p:sldLayoutId id="2147483826" r:id="rId129"/>
    <p:sldLayoutId id="2147483827" r:id="rId130"/>
    <p:sldLayoutId id="2147483828" r:id="rId131"/>
    <p:sldLayoutId id="2147483829" r:id="rId132"/>
    <p:sldLayoutId id="2147483830" r:id="rId133"/>
    <p:sldLayoutId id="2147483831" r:id="rId134"/>
    <p:sldLayoutId id="2147483832" r:id="rId135"/>
    <p:sldLayoutId id="2147483833" r:id="rId136"/>
    <p:sldLayoutId id="2147483834" r:id="rId137"/>
    <p:sldLayoutId id="2147483835" r:id="rId138"/>
    <p:sldLayoutId id="2147483836" r:id="rId139"/>
    <p:sldLayoutId id="2147483837" r:id="rId140"/>
    <p:sldLayoutId id="2147483838" r:id="rId141"/>
    <p:sldLayoutId id="2147483839" r:id="rId142"/>
    <p:sldLayoutId id="2147483840" r:id="rId143"/>
    <p:sldLayoutId id="2147483841" r:id="rId144"/>
    <p:sldLayoutId id="2147483842" r:id="rId145"/>
    <p:sldLayoutId id="2147483843" r:id="rId146"/>
    <p:sldLayoutId id="2147483844" r:id="rId147"/>
    <p:sldLayoutId id="2147483845" r:id="rId148"/>
    <p:sldLayoutId id="2147483846" r:id="rId149"/>
    <p:sldLayoutId id="2147483847" r:id="rId150"/>
    <p:sldLayoutId id="2147483848" r:id="rId151"/>
    <p:sldLayoutId id="2147483849" r:id="rId152"/>
    <p:sldLayoutId id="2147483850" r:id="rId153"/>
    <p:sldLayoutId id="2147483851" r:id="rId154"/>
    <p:sldLayoutId id="2147483852" r:id="rId155"/>
    <p:sldLayoutId id="2147483853" r:id="rId156"/>
    <p:sldLayoutId id="2147483854" r:id="rId157"/>
    <p:sldLayoutId id="2147483855" r:id="rId158"/>
    <p:sldLayoutId id="2147483856" r:id="rId15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C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mon.gov.ua/ua/news/dlya-ukrayinskih-uchiteliv-stvoryat-interaktivni-grupi-psihologichnoyi-pidtrimki" TargetMode="External"/><Relationship Id="rId3" Type="http://schemas.openxmlformats.org/officeDocument/2006/relationships/hyperlink" Target="http://7.school-info.te.ua/blog/17-psihologija/osnovi-ekstrenoji-psihologichnoji-dopomogi-isterika-agresija-apatija-strah-trivozhnist-plach" TargetMode="External"/><Relationship Id="rId7" Type="http://schemas.openxmlformats.org/officeDocument/2006/relationships/hyperlink" Target="https://mon.gov.ua/ua/news/asociaciya-psihologiv-portugaliyi-prezentuvala-posibnik-rozmovi-pro-vijnu-dlya-batkiv-i-opikuniv-ditej" TargetMode="External"/><Relationship Id="rId2" Type="http://schemas.openxmlformats.org/officeDocument/2006/relationships/hyperlink" Target="https://naurok.com.ua/vihovna-godina-dolaemo-agresivnist-123070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on.gov.ua/ua/news/pidtrimka-ditej-poradi-dlya-vchiteliv" TargetMode="External"/><Relationship Id="rId5" Type="http://schemas.openxmlformats.org/officeDocument/2006/relationships/hyperlink" Target="https://mon.gov.ua/ua/news/poradi-vid-ekspertiv-yunisef-pravila-pidtrimki-ditini-pid-chas-evakuaciyi" TargetMode="External"/><Relationship Id="rId4" Type="http://schemas.openxmlformats.org/officeDocument/2006/relationships/hyperlink" Target="https://life.pravda.com.ua/health/2022/03/6/247692/" TargetMode="External"/><Relationship Id="rId9" Type="http://schemas.openxmlformats.org/officeDocument/2006/relationships/hyperlink" Target="https://mon.gov.ua/ua/news/metodichni-rekomendaciyi-persha-psihologichna-dopomoga-algoritm-dij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4373" y="550605"/>
            <a:ext cx="9122698" cy="4384251"/>
          </a:xfrm>
          <a:ln>
            <a:solidFill>
              <a:srgbClr val="99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dirty="0">
                <a:solidFill>
                  <a:srgbClr val="9900CC"/>
                </a:solidFill>
                <a:effectLst/>
                <a:latin typeface="Palatino Linotype" panose="02040502050505030304" pitchFamily="18" charset="0"/>
              </a:rPr>
              <a:t>КВНЗ «</a:t>
            </a:r>
            <a:r>
              <a:rPr lang="ru-RU" sz="2200" dirty="0" err="1">
                <a:solidFill>
                  <a:srgbClr val="9900CC"/>
                </a:solidFill>
                <a:effectLst/>
                <a:latin typeface="Palatino Linotype" panose="02040502050505030304" pitchFamily="18" charset="0"/>
              </a:rPr>
              <a:t>Харківська</a:t>
            </a:r>
            <a:r>
              <a:rPr lang="ru-RU" sz="2200" dirty="0">
                <a:solidFill>
                  <a:srgbClr val="9900CC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ru-RU" sz="2200" dirty="0" err="1">
                <a:solidFill>
                  <a:srgbClr val="9900CC"/>
                </a:solidFill>
                <a:effectLst/>
                <a:latin typeface="Palatino Linotype" panose="02040502050505030304" pitchFamily="18" charset="0"/>
              </a:rPr>
              <a:t>академія</a:t>
            </a:r>
            <a:r>
              <a:rPr lang="ru-RU" sz="2200" dirty="0">
                <a:solidFill>
                  <a:srgbClr val="9900CC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ru-RU" sz="2200" dirty="0" err="1">
                <a:solidFill>
                  <a:srgbClr val="9900CC"/>
                </a:solidFill>
                <a:effectLst/>
                <a:latin typeface="Palatino Linotype" panose="02040502050505030304" pitchFamily="18" charset="0"/>
              </a:rPr>
              <a:t>неперервної</a:t>
            </a:r>
            <a:r>
              <a:rPr lang="ru-RU" sz="2200" dirty="0">
                <a:solidFill>
                  <a:srgbClr val="9900CC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ru-RU" sz="2200" dirty="0" err="1">
                <a:solidFill>
                  <a:srgbClr val="9900CC"/>
                </a:solidFill>
                <a:effectLst/>
                <a:latin typeface="Palatino Linotype" panose="02040502050505030304" pitchFamily="18" charset="0"/>
              </a:rPr>
              <a:t>освіти</a:t>
            </a:r>
            <a:r>
              <a:rPr lang="ru-RU" sz="2200" dirty="0">
                <a:solidFill>
                  <a:srgbClr val="9900CC"/>
                </a:solidFill>
                <a:effectLst/>
                <a:latin typeface="Palatino Linotype" panose="02040502050505030304" pitchFamily="18" charset="0"/>
              </a:rPr>
              <a:t>»</a:t>
            </a:r>
            <a:br>
              <a:rPr lang="ru-RU" sz="2200" dirty="0">
                <a:solidFill>
                  <a:srgbClr val="9900CC"/>
                </a:solidFill>
                <a:effectLst/>
                <a:latin typeface="Palatino Linotype" panose="02040502050505030304" pitchFamily="18" charset="0"/>
              </a:rPr>
            </a:br>
            <a:r>
              <a:rPr lang="ru-RU" sz="2200" dirty="0" smtClean="0">
                <a:solidFill>
                  <a:srgbClr val="9900CC"/>
                </a:solidFill>
                <a:effectLst/>
                <a:latin typeface="Palatino Linotype" panose="02040502050505030304" pitchFamily="18" charset="0"/>
              </a:rPr>
              <a:t>Кафедра </a:t>
            </a:r>
            <a:r>
              <a:rPr lang="ru-RU" sz="2200" dirty="0">
                <a:solidFill>
                  <a:srgbClr val="9900CC"/>
                </a:solidFill>
                <a:effectLst/>
                <a:latin typeface="Palatino Linotype" panose="02040502050505030304" pitchFamily="18" charset="0"/>
              </a:rPr>
              <a:t>методики  </a:t>
            </a:r>
            <a:r>
              <a:rPr lang="ru-RU" sz="2200" dirty="0" err="1">
                <a:solidFill>
                  <a:srgbClr val="9900CC"/>
                </a:solidFill>
                <a:effectLst/>
                <a:latin typeface="Palatino Linotype" panose="02040502050505030304" pitchFamily="18" charset="0"/>
              </a:rPr>
              <a:t>дошкільної</a:t>
            </a:r>
            <a:r>
              <a:rPr lang="ru-RU" sz="2200" dirty="0">
                <a:solidFill>
                  <a:srgbClr val="9900CC"/>
                </a:solidFill>
                <a:effectLst/>
                <a:latin typeface="Palatino Linotype" panose="02040502050505030304" pitchFamily="18" charset="0"/>
              </a:rPr>
              <a:t> та </a:t>
            </a:r>
            <a:r>
              <a:rPr lang="ru-RU" sz="2200" dirty="0" err="1">
                <a:solidFill>
                  <a:srgbClr val="9900CC"/>
                </a:solidFill>
                <a:effectLst/>
                <a:latin typeface="Palatino Linotype" panose="02040502050505030304" pitchFamily="18" charset="0"/>
              </a:rPr>
              <a:t>початкової</a:t>
            </a:r>
            <a:r>
              <a:rPr lang="ru-RU" sz="2200" dirty="0">
                <a:solidFill>
                  <a:srgbClr val="9900CC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ru-RU" sz="2200" dirty="0" err="1">
                <a:solidFill>
                  <a:srgbClr val="9900CC"/>
                </a:solidFill>
                <a:effectLst/>
                <a:latin typeface="Palatino Linotype" panose="02040502050505030304" pitchFamily="18" charset="0"/>
              </a:rPr>
              <a:t>освіти</a:t>
            </a:r>
            <a:r>
              <a:rPr lang="ru-RU" sz="2200" dirty="0">
                <a:solidFill>
                  <a:srgbClr val="9900CC"/>
                </a:solidFill>
                <a:effectLst/>
                <a:latin typeface="Palatino Linotype" panose="02040502050505030304" pitchFamily="18" charset="0"/>
              </a:rPr>
              <a:t/>
            </a:r>
            <a:br>
              <a:rPr lang="ru-RU" sz="2200" dirty="0">
                <a:solidFill>
                  <a:srgbClr val="9900CC"/>
                </a:solidFill>
                <a:effectLst/>
                <a:latin typeface="Palatino Linotype" panose="02040502050505030304" pitchFamily="18" charset="0"/>
              </a:rPr>
            </a:br>
            <a:r>
              <a:rPr lang="ru-RU" dirty="0" smtClean="0">
                <a:solidFill>
                  <a:srgbClr val="9900CC"/>
                </a:solidFill>
                <a:latin typeface="Palatino Linotype" panose="02040502050505030304" pitchFamily="18" charset="0"/>
              </a:rPr>
              <a:t/>
            </a:r>
            <a:br>
              <a:rPr lang="ru-RU" dirty="0" smtClean="0">
                <a:solidFill>
                  <a:srgbClr val="9900CC"/>
                </a:solidFill>
                <a:latin typeface="Palatino Linotype" panose="02040502050505030304" pitchFamily="18" charset="0"/>
              </a:rPr>
            </a:br>
            <a:r>
              <a:rPr lang="ru-RU" sz="4900" dirty="0">
                <a:solidFill>
                  <a:srgbClr val="9900CC"/>
                </a:solidFill>
                <a:latin typeface="Palatino Linotype" panose="02040502050505030304" pitchFamily="18" charset="0"/>
              </a:rPr>
              <a:t>«</a:t>
            </a:r>
            <a:r>
              <a:rPr lang="ru-RU" sz="4900" dirty="0" err="1">
                <a:solidFill>
                  <a:srgbClr val="9900CC"/>
                </a:solidFill>
                <a:latin typeface="Palatino Linotype" panose="02040502050505030304" pitchFamily="18" charset="0"/>
              </a:rPr>
              <a:t>Формування</a:t>
            </a:r>
            <a:r>
              <a:rPr lang="ru-RU" sz="4900" dirty="0">
                <a:solidFill>
                  <a:srgbClr val="9900CC"/>
                </a:solidFill>
                <a:latin typeface="Palatino Linotype" panose="02040502050505030304" pitchFamily="18" charset="0"/>
              </a:rPr>
              <a:t> </a:t>
            </a:r>
            <a:r>
              <a:rPr lang="ru-RU" sz="4900" dirty="0" err="1">
                <a:solidFill>
                  <a:srgbClr val="9900CC"/>
                </a:solidFill>
                <a:latin typeface="Palatino Linotype" panose="02040502050505030304" pitchFamily="18" charset="0"/>
              </a:rPr>
              <a:t>стресостійкості</a:t>
            </a:r>
            <a:r>
              <a:rPr lang="ru-RU" sz="4900" dirty="0">
                <a:solidFill>
                  <a:srgbClr val="9900CC"/>
                </a:solidFill>
                <a:latin typeface="Palatino Linotype" panose="02040502050505030304" pitchFamily="18" charset="0"/>
              </a:rPr>
              <a:t>. </a:t>
            </a:r>
            <a:r>
              <a:rPr lang="ru-RU" sz="4900" dirty="0" err="1">
                <a:solidFill>
                  <a:srgbClr val="9900CC"/>
                </a:solidFill>
                <a:latin typeface="Palatino Linotype" panose="02040502050505030304" pitchFamily="18" charset="0"/>
              </a:rPr>
              <a:t>Психологічні</a:t>
            </a:r>
            <a:r>
              <a:rPr lang="ru-RU" sz="4900" dirty="0">
                <a:solidFill>
                  <a:srgbClr val="9900CC"/>
                </a:solidFill>
                <a:latin typeface="Palatino Linotype" panose="02040502050505030304" pitchFamily="18" charset="0"/>
              </a:rPr>
              <a:t> </a:t>
            </a:r>
            <a:r>
              <a:rPr lang="ru-RU" sz="4900" dirty="0" err="1">
                <a:solidFill>
                  <a:srgbClr val="9900CC"/>
                </a:solidFill>
                <a:latin typeface="Palatino Linotype" panose="02040502050505030304" pitchFamily="18" charset="0"/>
              </a:rPr>
              <a:t>техніки</a:t>
            </a:r>
            <a:r>
              <a:rPr lang="ru-RU" sz="4900" dirty="0">
                <a:solidFill>
                  <a:srgbClr val="9900CC"/>
                </a:solidFill>
                <a:latin typeface="Palatino Linotype" panose="02040502050505030304" pitchFamily="18" charset="0"/>
              </a:rPr>
              <a:t> </a:t>
            </a:r>
            <a:r>
              <a:rPr lang="ru-RU" sz="4900" dirty="0" err="1">
                <a:solidFill>
                  <a:srgbClr val="9900CC"/>
                </a:solidFill>
                <a:latin typeface="Palatino Linotype" panose="02040502050505030304" pitchFamily="18" charset="0"/>
              </a:rPr>
              <a:t>самодопомоги</a:t>
            </a:r>
            <a:r>
              <a:rPr lang="ru-RU" sz="4900" dirty="0">
                <a:solidFill>
                  <a:srgbClr val="9900CC"/>
                </a:solidFill>
                <a:latin typeface="Palatino Linotype" panose="02040502050505030304" pitchFamily="18" charset="0"/>
              </a:rPr>
              <a:t> в </a:t>
            </a:r>
            <a:r>
              <a:rPr lang="ru-RU" sz="4900" dirty="0" err="1">
                <a:solidFill>
                  <a:srgbClr val="9900CC"/>
                </a:solidFill>
                <a:latin typeface="Palatino Linotype" panose="02040502050505030304" pitchFamily="18" charset="0"/>
              </a:rPr>
              <a:t>умовах</a:t>
            </a:r>
            <a:r>
              <a:rPr lang="ru-RU" sz="4900" dirty="0">
                <a:solidFill>
                  <a:srgbClr val="9900CC"/>
                </a:solidFill>
                <a:latin typeface="Palatino Linotype" panose="02040502050505030304" pitchFamily="18" charset="0"/>
              </a:rPr>
              <a:t> </a:t>
            </a:r>
            <a:r>
              <a:rPr lang="ru-RU" sz="4900" dirty="0" err="1">
                <a:solidFill>
                  <a:srgbClr val="9900CC"/>
                </a:solidFill>
                <a:latin typeface="Palatino Linotype" panose="02040502050505030304" pitchFamily="18" charset="0"/>
              </a:rPr>
              <a:t>війни</a:t>
            </a:r>
            <a:r>
              <a:rPr lang="ru-RU" sz="4900" dirty="0">
                <a:solidFill>
                  <a:srgbClr val="9900CC"/>
                </a:solidFill>
                <a:latin typeface="Palatino Linotype" panose="02040502050505030304" pitchFamily="18" charset="0"/>
              </a:rPr>
              <a:t>»</a:t>
            </a:r>
            <a:r>
              <a:rPr lang="ru-RU" sz="4900" dirty="0" smtClean="0">
                <a:solidFill>
                  <a:srgbClr val="9900CC"/>
                </a:solidFill>
                <a:latin typeface="Palatino Linotype" panose="02040502050505030304" pitchFamily="18" charset="0"/>
              </a:rPr>
              <a:t/>
            </a:r>
            <a:br>
              <a:rPr lang="ru-RU" sz="4900" dirty="0" smtClean="0">
                <a:solidFill>
                  <a:srgbClr val="9900CC"/>
                </a:solidFill>
                <a:latin typeface="Palatino Linotype" panose="02040502050505030304" pitchFamily="18" charset="0"/>
              </a:rPr>
            </a:br>
            <a:r>
              <a:rPr lang="ru-RU" dirty="0" smtClean="0">
                <a:solidFill>
                  <a:srgbClr val="9900CC"/>
                </a:solidFill>
                <a:latin typeface="Palatino Linotype" panose="02040502050505030304" pitchFamily="18" charset="0"/>
              </a:rPr>
              <a:t> </a:t>
            </a:r>
            <a:endParaRPr lang="en-US" dirty="0">
              <a:solidFill>
                <a:srgbClr val="9900CC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68180" y="5494225"/>
            <a:ext cx="6096000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sz="2000" b="1" dirty="0" err="1" smtClean="0">
                <a:solidFill>
                  <a:srgbClr val="9900CC"/>
                </a:solidFill>
                <a:latin typeface="Palatino Linotype" panose="02040502050505030304" pitchFamily="18" charset="0"/>
              </a:rPr>
              <a:t>Заліська</a:t>
            </a:r>
            <a:r>
              <a:rPr lang="uk-UA" sz="2000" b="1" dirty="0" smtClean="0">
                <a:solidFill>
                  <a:srgbClr val="9900CC"/>
                </a:solidFill>
                <a:latin typeface="Palatino Linotype" panose="02040502050505030304" pitchFamily="18" charset="0"/>
              </a:rPr>
              <a:t> Оксана Миколаївна, </a:t>
            </a:r>
          </a:p>
          <a:p>
            <a:r>
              <a:rPr lang="uk-UA" sz="2000" b="1" dirty="0" smtClean="0">
                <a:solidFill>
                  <a:srgbClr val="9900CC"/>
                </a:solidFill>
                <a:latin typeface="Palatino Linotype" panose="02040502050505030304" pitchFamily="18" charset="0"/>
              </a:rPr>
              <a:t>ст. викладач кафедри</a:t>
            </a:r>
            <a:endParaRPr lang="uk-UA" sz="2000" b="1" dirty="0">
              <a:solidFill>
                <a:srgbClr val="9900CC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56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10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2116269" y="125577"/>
            <a:ext cx="8686993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9900CC"/>
                </a:solidFill>
                <a:ea typeface="Bebas Neue"/>
                <a:cs typeface="Bebas Neue"/>
                <a:sym typeface="Raleway"/>
              </a:rPr>
              <a:t>ППД </a:t>
            </a:r>
            <a:r>
              <a:rPr lang="ru-RU" sz="4800" b="1" dirty="0" err="1">
                <a:solidFill>
                  <a:srgbClr val="9900CC"/>
                </a:solidFill>
                <a:ea typeface="Bebas Neue"/>
                <a:cs typeface="Bebas Neue"/>
                <a:sym typeface="Raleway"/>
              </a:rPr>
              <a:t>можуть</a:t>
            </a:r>
            <a:r>
              <a:rPr lang="ru-RU" sz="4800" b="1" dirty="0">
                <a:solidFill>
                  <a:srgbClr val="9900CC"/>
                </a:solidFill>
                <a:ea typeface="Bebas Neue"/>
                <a:cs typeface="Bebas Neue"/>
                <a:sym typeface="Raleway"/>
              </a:rPr>
              <a:t> </a:t>
            </a:r>
            <a:r>
              <a:rPr lang="ru-RU" sz="4800" b="1" dirty="0" err="1">
                <a:solidFill>
                  <a:srgbClr val="9900CC"/>
                </a:solidFill>
                <a:ea typeface="Bebas Neue"/>
                <a:cs typeface="Bebas Neue"/>
                <a:sym typeface="Raleway"/>
              </a:rPr>
              <a:t>потребувати</a:t>
            </a:r>
            <a:r>
              <a:rPr lang="ru-RU" sz="4800" b="1" dirty="0">
                <a:solidFill>
                  <a:srgbClr val="9900CC"/>
                </a:solidFill>
                <a:ea typeface="Bebas Neue"/>
                <a:cs typeface="Bebas Neue"/>
                <a:sym typeface="Raleway"/>
              </a:rPr>
              <a:t>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7763" y="1814285"/>
            <a:ext cx="4760684" cy="12192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/>
              <a:t>    </a:t>
            </a:r>
            <a:r>
              <a:rPr lang="ru-RU" sz="2133" b="1" dirty="0"/>
              <a:t>ДОРОСЛІ </a:t>
            </a:r>
            <a:r>
              <a:rPr lang="ru-RU" sz="2133" b="1" dirty="0"/>
              <a:t>ТА ДІТИ, ЯКІ ПЕРЕЖИЛИ ПСИХОЛОГІЧНУ </a:t>
            </a:r>
            <a:r>
              <a:rPr lang="ru-RU" sz="2133" b="1" dirty="0"/>
              <a:t>ТРАВМУ</a:t>
            </a:r>
            <a:endParaRPr lang="ru-RU" sz="2133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7763" y="4073709"/>
            <a:ext cx="4760684" cy="12192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133" b="1" dirty="0"/>
              <a:t>ДОРОСЛІ ТА ДІТИ, ЯКІ ОТРИМАЛИ ПОРАНЕННЯ В РЕЗУЛЬТАТІ </a:t>
            </a:r>
            <a:r>
              <a:rPr lang="ru-RU" sz="2133" b="1" dirty="0"/>
              <a:t>КАТАСТРОФИ </a:t>
            </a:r>
            <a:endParaRPr lang="ru-RU" sz="2133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93610" y="1814284"/>
            <a:ext cx="5138733" cy="1354217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133" b="1" dirty="0"/>
              <a:t>ДОРОСЛІ, ЯКІ ПІСЛЯ КАТАСТРОФИ НЕ МОЖУТЬ ПОТУРБУВАТИСЯ ПРО СЕБЕ ТА СВОЇХ </a:t>
            </a:r>
            <a:r>
              <a:rPr lang="ru-RU" sz="2133" b="1" dirty="0"/>
              <a:t>ДІТЕЙ </a:t>
            </a:r>
            <a:endParaRPr lang="ru-RU" sz="2133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06628" y="3971939"/>
            <a:ext cx="5138735" cy="1407876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133" b="1" dirty="0"/>
              <a:t>ОСОБИ, ЯКІ ПІСЛЯ ПЕРЕЖИТОЇ КАТАСТРОФИ МОЖУТЬ НАНЕСТИ ШКОДУ СОБІ ТА ОТОЧУЮЧИМ</a:t>
            </a:r>
          </a:p>
        </p:txBody>
      </p:sp>
      <p:sp>
        <p:nvSpPr>
          <p:cNvPr id="8" name="Google Shape;299;p30"/>
          <p:cNvSpPr/>
          <p:nvPr/>
        </p:nvSpPr>
        <p:spPr>
          <a:xfrm>
            <a:off x="86467" y="1572985"/>
            <a:ext cx="1054100" cy="1701800"/>
          </a:xfrm>
          <a:prstGeom prst="rect">
            <a:avLst/>
          </a:prstGeom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/>
            <a:endParaRPr sz="1400"/>
          </a:p>
        </p:txBody>
      </p:sp>
      <p:pic>
        <p:nvPicPr>
          <p:cNvPr id="9" name="Google Shape;30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0439" y="1953049"/>
            <a:ext cx="846155" cy="9416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99;p30"/>
          <p:cNvSpPr/>
          <p:nvPr/>
        </p:nvSpPr>
        <p:spPr>
          <a:xfrm>
            <a:off x="66241" y="3832409"/>
            <a:ext cx="1054100" cy="1701800"/>
          </a:xfrm>
          <a:prstGeom prst="rect">
            <a:avLst/>
          </a:prstGeom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/>
            <a:endParaRPr sz="1400"/>
          </a:p>
        </p:txBody>
      </p:sp>
      <p:sp>
        <p:nvSpPr>
          <p:cNvPr id="11" name="Google Shape;299;p30"/>
          <p:cNvSpPr/>
          <p:nvPr/>
        </p:nvSpPr>
        <p:spPr>
          <a:xfrm>
            <a:off x="5949110" y="1596688"/>
            <a:ext cx="1054100" cy="1701800"/>
          </a:xfrm>
          <a:prstGeom prst="rect">
            <a:avLst/>
          </a:prstGeom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/>
            <a:endParaRPr sz="1400"/>
          </a:p>
        </p:txBody>
      </p:sp>
      <p:sp>
        <p:nvSpPr>
          <p:cNvPr id="12" name="Google Shape;299;p30"/>
          <p:cNvSpPr/>
          <p:nvPr/>
        </p:nvSpPr>
        <p:spPr>
          <a:xfrm>
            <a:off x="5949110" y="3811864"/>
            <a:ext cx="1054100" cy="17018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/>
            <a:endParaRPr sz="1400">
              <a:solidFill>
                <a:srgbClr val="9900CC"/>
              </a:solidFill>
            </a:endParaRPr>
          </a:p>
        </p:txBody>
      </p:sp>
      <p:pic>
        <p:nvPicPr>
          <p:cNvPr id="13" name="Google Shape;30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0212" y="4215628"/>
            <a:ext cx="846155" cy="941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30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89903" y="1916091"/>
            <a:ext cx="846155" cy="941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30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00951" y="4164125"/>
            <a:ext cx="846155" cy="941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718" y="5248917"/>
            <a:ext cx="1556247" cy="155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4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16" y="95253"/>
            <a:ext cx="8645582" cy="1143200"/>
          </a:xfrm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800" b="1" dirty="0">
                <a:solidFill>
                  <a:srgbClr val="FF0066"/>
                </a:solidFill>
                <a:ea typeface="Bebas Neue"/>
                <a:cs typeface="Bebas Neue"/>
                <a:sym typeface="Arial"/>
              </a:rPr>
              <a:t>ДЕ НАДАВАТИ ППД</a:t>
            </a:r>
            <a:r>
              <a:rPr lang="ru-RU" sz="4800" b="1" dirty="0">
                <a:solidFill>
                  <a:srgbClr val="FF0066"/>
                </a:solidFill>
                <a:ea typeface="Bebas Neue"/>
                <a:cs typeface="Bebas Neue"/>
                <a:sym typeface="Arial"/>
              </a:rPr>
              <a:t>?</a:t>
            </a:r>
            <a:endParaRPr lang="en-US" sz="4800" b="1" dirty="0">
              <a:solidFill>
                <a:srgbClr val="FF0066"/>
              </a:solidFill>
              <a:ea typeface="Bebas Neue"/>
              <a:cs typeface="Bebas Neue"/>
              <a:sym typeface="Arial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11</a:t>
            </a:fld>
            <a:endParaRPr lang="en"/>
          </a:p>
        </p:txBody>
      </p:sp>
      <p:sp>
        <p:nvSpPr>
          <p:cNvPr id="4" name="Прямоугольник 3"/>
          <p:cNvSpPr/>
          <p:nvPr/>
        </p:nvSpPr>
        <p:spPr>
          <a:xfrm>
            <a:off x="3149601" y="1471201"/>
            <a:ext cx="8824687" cy="5017527"/>
          </a:xfrm>
          <a:prstGeom prst="rect">
            <a:avLst/>
          </a:prstGeom>
          <a:ln>
            <a:solidFill>
              <a:srgbClr val="99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80990" indent="-380990" algn="just">
              <a:buClr>
                <a:srgbClr val="9900CC"/>
              </a:buClr>
              <a:buFont typeface="Wingdings" panose="05000000000000000000" pitchFamily="2" charset="2"/>
              <a:buChar char="q"/>
            </a:pPr>
            <a:r>
              <a:rPr lang="ru-RU" sz="2667" b="1" dirty="0">
                <a:solidFill>
                  <a:srgbClr val="9900CC"/>
                </a:solidFill>
              </a:rPr>
              <a:t>ППД </a:t>
            </a:r>
            <a:r>
              <a:rPr lang="ru-RU" sz="2667" b="1" dirty="0" err="1">
                <a:solidFill>
                  <a:srgbClr val="9900CC"/>
                </a:solidFill>
              </a:rPr>
              <a:t>можна</a:t>
            </a:r>
            <a:r>
              <a:rPr lang="ru-RU" sz="2667" b="1" dirty="0">
                <a:solidFill>
                  <a:srgbClr val="9900CC"/>
                </a:solidFill>
              </a:rPr>
              <a:t> </a:t>
            </a:r>
            <a:r>
              <a:rPr lang="ru-RU" sz="2667" b="1" dirty="0" err="1">
                <a:solidFill>
                  <a:srgbClr val="9900CC"/>
                </a:solidFill>
              </a:rPr>
              <a:t>надавати</a:t>
            </a:r>
            <a:r>
              <a:rPr lang="ru-RU" sz="2667" b="1" dirty="0">
                <a:solidFill>
                  <a:srgbClr val="9900CC"/>
                </a:solidFill>
              </a:rPr>
              <a:t> у будь-</a:t>
            </a:r>
            <a:r>
              <a:rPr lang="ru-RU" sz="2667" b="1" dirty="0" err="1">
                <a:solidFill>
                  <a:srgbClr val="9900CC"/>
                </a:solidFill>
              </a:rPr>
              <a:t>якому</a:t>
            </a:r>
            <a:r>
              <a:rPr lang="ru-RU" sz="2667" b="1" dirty="0">
                <a:solidFill>
                  <a:srgbClr val="9900CC"/>
                </a:solidFill>
              </a:rPr>
              <a:t> </a:t>
            </a:r>
            <a:r>
              <a:rPr lang="ru-RU" sz="2667" b="1" dirty="0" err="1">
                <a:solidFill>
                  <a:srgbClr val="9900CC"/>
                </a:solidFill>
              </a:rPr>
              <a:t>порівняно</a:t>
            </a:r>
            <a:r>
              <a:rPr lang="ru-RU" sz="2667" b="1" dirty="0">
                <a:solidFill>
                  <a:srgbClr val="9900CC"/>
                </a:solidFill>
              </a:rPr>
              <a:t> </a:t>
            </a:r>
            <a:r>
              <a:rPr lang="ru-RU" sz="2667" b="1" dirty="0" err="1">
                <a:solidFill>
                  <a:srgbClr val="9900CC"/>
                </a:solidFill>
              </a:rPr>
              <a:t>безпечному</a:t>
            </a:r>
            <a:r>
              <a:rPr lang="ru-RU" sz="2667" b="1" dirty="0">
                <a:solidFill>
                  <a:srgbClr val="9900CC"/>
                </a:solidFill>
              </a:rPr>
              <a:t> </a:t>
            </a:r>
            <a:r>
              <a:rPr lang="ru-RU" sz="2667" b="1" dirty="0" err="1">
                <a:solidFill>
                  <a:srgbClr val="9900CC"/>
                </a:solidFill>
              </a:rPr>
              <a:t>місці</a:t>
            </a:r>
            <a:r>
              <a:rPr lang="ru-RU" sz="2667" b="1" dirty="0">
                <a:solidFill>
                  <a:srgbClr val="9900CC"/>
                </a:solidFill>
              </a:rPr>
              <a:t> – </a:t>
            </a:r>
            <a:r>
              <a:rPr lang="ru-RU" sz="2667" b="1" dirty="0" err="1">
                <a:solidFill>
                  <a:srgbClr val="9900CC"/>
                </a:solidFill>
              </a:rPr>
              <a:t>безпосередньо</a:t>
            </a:r>
            <a:r>
              <a:rPr lang="ru-RU" sz="2667" b="1" dirty="0">
                <a:solidFill>
                  <a:srgbClr val="9900CC"/>
                </a:solidFill>
              </a:rPr>
              <a:t> на </a:t>
            </a:r>
            <a:r>
              <a:rPr lang="ru-RU" sz="2667" b="1" dirty="0" err="1">
                <a:solidFill>
                  <a:srgbClr val="9900CC"/>
                </a:solidFill>
              </a:rPr>
              <a:t>місці</a:t>
            </a:r>
            <a:r>
              <a:rPr lang="ru-RU" sz="2667" b="1" dirty="0">
                <a:solidFill>
                  <a:srgbClr val="9900CC"/>
                </a:solidFill>
              </a:rPr>
              <a:t> </a:t>
            </a:r>
            <a:r>
              <a:rPr lang="ru-RU" sz="2667" b="1" dirty="0" err="1">
                <a:solidFill>
                  <a:srgbClr val="9900CC"/>
                </a:solidFill>
              </a:rPr>
              <a:t>події</a:t>
            </a:r>
            <a:r>
              <a:rPr lang="ru-RU" sz="2667" b="1" dirty="0">
                <a:solidFill>
                  <a:srgbClr val="9900CC"/>
                </a:solidFill>
              </a:rPr>
              <a:t>, </a:t>
            </a:r>
            <a:r>
              <a:rPr lang="ru-RU" sz="2667" b="1" dirty="0" err="1">
                <a:solidFill>
                  <a:srgbClr val="9900CC"/>
                </a:solidFill>
              </a:rPr>
              <a:t>якщо</a:t>
            </a:r>
            <a:r>
              <a:rPr lang="ru-RU" sz="2667" b="1" dirty="0">
                <a:solidFill>
                  <a:srgbClr val="9900CC"/>
                </a:solidFill>
              </a:rPr>
              <a:t> </a:t>
            </a:r>
            <a:r>
              <a:rPr lang="ru-RU" sz="2667" b="1" dirty="0" err="1">
                <a:solidFill>
                  <a:srgbClr val="9900CC"/>
                </a:solidFill>
              </a:rPr>
              <a:t>мова</a:t>
            </a:r>
            <a:r>
              <a:rPr lang="ru-RU" sz="2667" b="1" dirty="0">
                <a:solidFill>
                  <a:srgbClr val="9900CC"/>
                </a:solidFill>
              </a:rPr>
              <a:t> </a:t>
            </a:r>
            <a:r>
              <a:rPr lang="ru-RU" sz="2667" b="1" dirty="0" err="1">
                <a:solidFill>
                  <a:srgbClr val="9900CC"/>
                </a:solidFill>
              </a:rPr>
              <a:t>йде</a:t>
            </a:r>
            <a:r>
              <a:rPr lang="ru-RU" sz="2667" b="1" dirty="0">
                <a:solidFill>
                  <a:srgbClr val="9900CC"/>
                </a:solidFill>
              </a:rPr>
              <a:t> про </a:t>
            </a:r>
            <a:r>
              <a:rPr lang="ru-RU" sz="2667" b="1" dirty="0" err="1">
                <a:solidFill>
                  <a:srgbClr val="9900CC"/>
                </a:solidFill>
              </a:rPr>
              <a:t>окремий</a:t>
            </a:r>
            <a:r>
              <a:rPr lang="ru-RU" sz="2667" b="1" dirty="0">
                <a:solidFill>
                  <a:srgbClr val="9900CC"/>
                </a:solidFill>
              </a:rPr>
              <a:t> </a:t>
            </a:r>
            <a:r>
              <a:rPr lang="ru-RU" sz="2667" b="1" dirty="0" err="1">
                <a:solidFill>
                  <a:srgbClr val="9900CC"/>
                </a:solidFill>
              </a:rPr>
              <a:t>нещасний</a:t>
            </a:r>
            <a:r>
              <a:rPr lang="ru-RU" sz="2667" b="1" dirty="0">
                <a:solidFill>
                  <a:srgbClr val="9900CC"/>
                </a:solidFill>
              </a:rPr>
              <a:t> </a:t>
            </a:r>
            <a:r>
              <a:rPr lang="ru-RU" sz="2667" b="1" dirty="0" err="1">
                <a:solidFill>
                  <a:srgbClr val="9900CC"/>
                </a:solidFill>
              </a:rPr>
              <a:t>випадок</a:t>
            </a:r>
            <a:r>
              <a:rPr lang="ru-RU" sz="2667" b="1" dirty="0">
                <a:solidFill>
                  <a:srgbClr val="9900CC"/>
                </a:solidFill>
              </a:rPr>
              <a:t>, </a:t>
            </a:r>
            <a:r>
              <a:rPr lang="ru-RU" sz="2667" b="1" dirty="0" err="1">
                <a:solidFill>
                  <a:srgbClr val="9900CC"/>
                </a:solidFill>
              </a:rPr>
              <a:t>або</a:t>
            </a:r>
            <a:r>
              <a:rPr lang="ru-RU" sz="2667" b="1" dirty="0">
                <a:solidFill>
                  <a:srgbClr val="9900CC"/>
                </a:solidFill>
              </a:rPr>
              <a:t> в </a:t>
            </a:r>
            <a:r>
              <a:rPr lang="ru-RU" sz="2667" b="1" dirty="0" err="1">
                <a:solidFill>
                  <a:srgbClr val="9900CC"/>
                </a:solidFill>
              </a:rPr>
              <a:t>місцях</a:t>
            </a:r>
            <a:r>
              <a:rPr lang="ru-RU" sz="2667" b="1" dirty="0">
                <a:solidFill>
                  <a:srgbClr val="9900CC"/>
                </a:solidFill>
              </a:rPr>
              <a:t> </a:t>
            </a:r>
            <a:r>
              <a:rPr lang="ru-RU" sz="2667" b="1" dirty="0" err="1">
                <a:solidFill>
                  <a:srgbClr val="9900CC"/>
                </a:solidFill>
              </a:rPr>
              <a:t>надання</a:t>
            </a:r>
            <a:r>
              <a:rPr lang="ru-RU" sz="2667" b="1" dirty="0">
                <a:solidFill>
                  <a:srgbClr val="9900CC"/>
                </a:solidFill>
              </a:rPr>
              <a:t> </a:t>
            </a:r>
            <a:r>
              <a:rPr lang="ru-RU" sz="2667" b="1" dirty="0" err="1">
                <a:solidFill>
                  <a:srgbClr val="9900CC"/>
                </a:solidFill>
              </a:rPr>
              <a:t>допомоги</a:t>
            </a:r>
            <a:r>
              <a:rPr lang="ru-RU" sz="2667" b="1" dirty="0">
                <a:solidFill>
                  <a:srgbClr val="9900CC"/>
                </a:solidFill>
              </a:rPr>
              <a:t> </a:t>
            </a:r>
            <a:r>
              <a:rPr lang="ru-RU" sz="2667" b="1" dirty="0" err="1">
                <a:solidFill>
                  <a:srgbClr val="9900CC"/>
                </a:solidFill>
              </a:rPr>
              <a:t>постраждалим</a:t>
            </a:r>
            <a:r>
              <a:rPr lang="ru-RU" sz="2667" b="1" dirty="0">
                <a:solidFill>
                  <a:srgbClr val="9900CC"/>
                </a:solidFill>
              </a:rPr>
              <a:t>, </a:t>
            </a:r>
            <a:r>
              <a:rPr lang="ru-RU" sz="2667" b="1" dirty="0" err="1">
                <a:solidFill>
                  <a:srgbClr val="9900CC"/>
                </a:solidFill>
              </a:rPr>
              <a:t>наприклад</a:t>
            </a:r>
            <a:r>
              <a:rPr lang="ru-RU" sz="2667" b="1" dirty="0">
                <a:solidFill>
                  <a:srgbClr val="9900CC"/>
                </a:solidFill>
              </a:rPr>
              <a:t>, в </a:t>
            </a:r>
            <a:r>
              <a:rPr lang="ru-RU" sz="2667" b="1" dirty="0" err="1">
                <a:solidFill>
                  <a:srgbClr val="9900CC"/>
                </a:solidFill>
              </a:rPr>
              <a:t>медичних</a:t>
            </a:r>
            <a:r>
              <a:rPr lang="ru-RU" sz="2667" b="1" dirty="0">
                <a:solidFill>
                  <a:srgbClr val="9900CC"/>
                </a:solidFill>
              </a:rPr>
              <a:t> </a:t>
            </a:r>
            <a:r>
              <a:rPr lang="ru-RU" sz="2667" b="1" dirty="0" err="1">
                <a:solidFill>
                  <a:srgbClr val="9900CC"/>
                </a:solidFill>
              </a:rPr>
              <a:t>установах</a:t>
            </a:r>
            <a:r>
              <a:rPr lang="ru-RU" sz="2667" b="1" dirty="0">
                <a:solidFill>
                  <a:srgbClr val="9900CC"/>
                </a:solidFill>
              </a:rPr>
              <a:t>, </a:t>
            </a:r>
            <a:r>
              <a:rPr lang="ru-RU" sz="2667" b="1" dirty="0" err="1">
                <a:solidFill>
                  <a:srgbClr val="9900CC"/>
                </a:solidFill>
              </a:rPr>
              <a:t>притулках</a:t>
            </a:r>
            <a:r>
              <a:rPr lang="ru-RU" sz="2667" b="1" dirty="0">
                <a:solidFill>
                  <a:srgbClr val="9900CC"/>
                </a:solidFill>
              </a:rPr>
              <a:t> і таборах </a:t>
            </a:r>
            <a:r>
              <a:rPr lang="ru-RU" sz="2667" b="1" dirty="0" err="1">
                <a:solidFill>
                  <a:srgbClr val="9900CC"/>
                </a:solidFill>
              </a:rPr>
              <a:t>переселенців</a:t>
            </a:r>
            <a:r>
              <a:rPr lang="ru-RU" sz="2667" b="1" dirty="0">
                <a:solidFill>
                  <a:srgbClr val="9900CC"/>
                </a:solidFill>
              </a:rPr>
              <a:t>, школах, пунктах </a:t>
            </a:r>
            <a:r>
              <a:rPr lang="ru-RU" sz="2667" b="1" dirty="0" err="1">
                <a:solidFill>
                  <a:srgbClr val="9900CC"/>
                </a:solidFill>
              </a:rPr>
              <a:t>розподілу</a:t>
            </a:r>
            <a:r>
              <a:rPr lang="ru-RU" sz="2667" b="1" dirty="0">
                <a:solidFill>
                  <a:srgbClr val="9900CC"/>
                </a:solidFill>
              </a:rPr>
              <a:t> </a:t>
            </a:r>
            <a:r>
              <a:rPr lang="ru-RU" sz="2667" b="1" dirty="0" err="1">
                <a:solidFill>
                  <a:srgbClr val="9900CC"/>
                </a:solidFill>
              </a:rPr>
              <a:t>гуманітарної</a:t>
            </a:r>
            <a:r>
              <a:rPr lang="ru-RU" sz="2667" b="1" dirty="0">
                <a:solidFill>
                  <a:srgbClr val="9900CC"/>
                </a:solidFill>
              </a:rPr>
              <a:t> </a:t>
            </a:r>
            <a:r>
              <a:rPr lang="ru-RU" sz="2667" b="1" dirty="0" err="1">
                <a:solidFill>
                  <a:srgbClr val="9900CC"/>
                </a:solidFill>
              </a:rPr>
              <a:t>допомоги</a:t>
            </a:r>
            <a:r>
              <a:rPr lang="ru-RU" sz="2667" b="1" dirty="0">
                <a:solidFill>
                  <a:srgbClr val="9900CC"/>
                </a:solidFill>
              </a:rPr>
              <a:t>. </a:t>
            </a:r>
          </a:p>
          <a:p>
            <a:pPr marL="380990" indent="-380990" algn="just">
              <a:buClr>
                <a:srgbClr val="9900CC"/>
              </a:buClr>
              <a:buFont typeface="Wingdings" panose="05000000000000000000" pitchFamily="2" charset="2"/>
              <a:buChar char="q"/>
            </a:pPr>
            <a:endParaRPr lang="ru-RU" sz="2667" b="1" dirty="0">
              <a:solidFill>
                <a:srgbClr val="9900CC"/>
              </a:solidFill>
            </a:endParaRPr>
          </a:p>
          <a:p>
            <a:pPr marL="380990" indent="-380990" algn="just">
              <a:buClr>
                <a:srgbClr val="9900CC"/>
              </a:buClr>
              <a:buFont typeface="Wingdings" panose="05000000000000000000" pitchFamily="2" charset="2"/>
              <a:buChar char="q"/>
            </a:pPr>
            <a:r>
              <a:rPr lang="ru-RU" sz="2667" b="1" dirty="0" err="1">
                <a:solidFill>
                  <a:srgbClr val="9900CC"/>
                </a:solidFill>
              </a:rPr>
              <a:t>Бажано</a:t>
            </a:r>
            <a:r>
              <a:rPr lang="ru-RU" sz="2667" b="1" dirty="0">
                <a:solidFill>
                  <a:srgbClr val="9900CC"/>
                </a:solidFill>
              </a:rPr>
              <a:t> </a:t>
            </a:r>
            <a:r>
              <a:rPr lang="ru-RU" sz="2667" b="1" dirty="0" err="1">
                <a:solidFill>
                  <a:srgbClr val="9900CC"/>
                </a:solidFill>
              </a:rPr>
              <a:t>намагатися</a:t>
            </a:r>
            <a:r>
              <a:rPr lang="ru-RU" sz="2667" b="1" dirty="0">
                <a:solidFill>
                  <a:srgbClr val="9900CC"/>
                </a:solidFill>
              </a:rPr>
              <a:t> </a:t>
            </a:r>
            <a:r>
              <a:rPr lang="ru-RU" sz="2667" b="1" dirty="0" err="1">
                <a:solidFill>
                  <a:srgbClr val="9900CC"/>
                </a:solidFill>
              </a:rPr>
              <a:t>надавати</a:t>
            </a:r>
            <a:r>
              <a:rPr lang="ru-RU" sz="2667" b="1" dirty="0">
                <a:solidFill>
                  <a:srgbClr val="9900CC"/>
                </a:solidFill>
              </a:rPr>
              <a:t> ППД там, де є </a:t>
            </a:r>
            <a:r>
              <a:rPr lang="ru-RU" sz="2667" b="1" dirty="0" err="1">
                <a:solidFill>
                  <a:srgbClr val="9900CC"/>
                </a:solidFill>
              </a:rPr>
              <a:t>можливість</a:t>
            </a:r>
            <a:r>
              <a:rPr lang="ru-RU" sz="2667" b="1" dirty="0">
                <a:solidFill>
                  <a:srgbClr val="9900CC"/>
                </a:solidFill>
              </a:rPr>
              <a:t> </a:t>
            </a:r>
            <a:r>
              <a:rPr lang="ru-RU" sz="2667" b="1" dirty="0" err="1">
                <a:solidFill>
                  <a:srgbClr val="9900CC"/>
                </a:solidFill>
              </a:rPr>
              <a:t>поговорити</a:t>
            </a:r>
            <a:r>
              <a:rPr lang="ru-RU" sz="2667" b="1" dirty="0">
                <a:solidFill>
                  <a:srgbClr val="9900CC"/>
                </a:solidFill>
              </a:rPr>
              <a:t> з </a:t>
            </a:r>
            <a:r>
              <a:rPr lang="ru-RU" sz="2667" b="1" dirty="0" err="1">
                <a:solidFill>
                  <a:srgbClr val="9900CC"/>
                </a:solidFill>
              </a:rPr>
              <a:t>людиною</a:t>
            </a:r>
            <a:r>
              <a:rPr lang="ru-RU" sz="2667" b="1" dirty="0">
                <a:solidFill>
                  <a:srgbClr val="9900CC"/>
                </a:solidFill>
              </a:rPr>
              <a:t> без </a:t>
            </a:r>
            <a:r>
              <a:rPr lang="ru-RU" sz="2667" b="1" dirty="0" err="1">
                <a:solidFill>
                  <a:srgbClr val="9900CC"/>
                </a:solidFill>
              </a:rPr>
              <a:t>перешкод</a:t>
            </a:r>
            <a:r>
              <a:rPr lang="ru-RU" sz="2667" b="1" dirty="0">
                <a:solidFill>
                  <a:srgbClr val="9900CC"/>
                </a:solidFill>
              </a:rPr>
              <a:t> з боку </a:t>
            </a:r>
            <a:r>
              <a:rPr lang="ru-RU" sz="2667" b="1" dirty="0" err="1">
                <a:solidFill>
                  <a:srgbClr val="9900CC"/>
                </a:solidFill>
              </a:rPr>
              <a:t>оточуючих</a:t>
            </a:r>
            <a:endParaRPr lang="en-US" sz="2667" b="1" dirty="0">
              <a:solidFill>
                <a:srgbClr val="9900CC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79" y="4146846"/>
            <a:ext cx="1357493" cy="13574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3" y="1960556"/>
            <a:ext cx="1536325" cy="13574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115" y="2926460"/>
            <a:ext cx="1796444" cy="15850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5387" y="4744305"/>
            <a:ext cx="1438781" cy="15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9283" y="883906"/>
            <a:ext cx="90953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kern="0" dirty="0">
                <a:solidFill>
                  <a:srgbClr val="FF0066"/>
                </a:solidFill>
                <a:latin typeface="Palatino Linotype" panose="02040502050505030304" pitchFamily="18" charset="0"/>
                <a:ea typeface="Bebas Neue"/>
                <a:cs typeface="Bebas Neue"/>
              </a:rPr>
              <a:t>А як </a:t>
            </a:r>
            <a:r>
              <a:rPr lang="ru-RU" sz="7200" b="1" kern="0" dirty="0" err="1">
                <a:solidFill>
                  <a:srgbClr val="FF0066"/>
                </a:solidFill>
                <a:latin typeface="Palatino Linotype" panose="02040502050505030304" pitchFamily="18" charset="0"/>
                <a:ea typeface="Bebas Neue"/>
                <a:cs typeface="Bebas Neue"/>
              </a:rPr>
              <a:t>надати</a:t>
            </a:r>
            <a:r>
              <a:rPr lang="ru-RU" sz="7200" b="1" kern="0" dirty="0">
                <a:solidFill>
                  <a:srgbClr val="FF0066"/>
                </a:solidFill>
                <a:latin typeface="Palatino Linotype" panose="02040502050505030304" pitchFamily="18" charset="0"/>
                <a:ea typeface="Bebas Neue"/>
                <a:cs typeface="Bebas Neue"/>
              </a:rPr>
              <a:t> першу </a:t>
            </a:r>
            <a:r>
              <a:rPr lang="ru-RU" sz="7200" b="1" kern="0" dirty="0" err="1">
                <a:solidFill>
                  <a:srgbClr val="FF0066"/>
                </a:solidFill>
                <a:latin typeface="Palatino Linotype" panose="02040502050505030304" pitchFamily="18" charset="0"/>
                <a:ea typeface="Bebas Neue"/>
                <a:cs typeface="Bebas Neue"/>
              </a:rPr>
              <a:t>психологічну</a:t>
            </a:r>
            <a:r>
              <a:rPr lang="ru-RU" sz="7200" b="1" kern="0" dirty="0">
                <a:solidFill>
                  <a:srgbClr val="FF0066"/>
                </a:solidFill>
                <a:latin typeface="Palatino Linotype" panose="02040502050505030304" pitchFamily="18" charset="0"/>
                <a:ea typeface="Bebas Neue"/>
                <a:cs typeface="Bebas Neue"/>
              </a:rPr>
              <a:t> </a:t>
            </a:r>
            <a:r>
              <a:rPr lang="ru-RU" sz="7200" b="1" kern="0" dirty="0" err="1">
                <a:solidFill>
                  <a:srgbClr val="FF0066"/>
                </a:solidFill>
                <a:latin typeface="Palatino Linotype" panose="02040502050505030304" pitchFamily="18" charset="0"/>
                <a:ea typeface="Bebas Neue"/>
                <a:cs typeface="Bebas Neue"/>
              </a:rPr>
              <a:t>допомогу</a:t>
            </a:r>
            <a:r>
              <a:rPr lang="ru-RU" sz="7200" b="1" kern="0" dirty="0">
                <a:solidFill>
                  <a:srgbClr val="FF0066"/>
                </a:solidFill>
                <a:latin typeface="Palatino Linotype" panose="02040502050505030304" pitchFamily="18" charset="0"/>
                <a:ea typeface="Bebas Neue"/>
                <a:cs typeface="Bebas Neue"/>
              </a:rPr>
              <a:t> </a:t>
            </a:r>
            <a:r>
              <a:rPr lang="ru-RU" sz="7200" b="1" kern="0" dirty="0" err="1">
                <a:solidFill>
                  <a:srgbClr val="FF0066"/>
                </a:solidFill>
                <a:latin typeface="Palatino Linotype" panose="02040502050505030304" pitchFamily="18" charset="0"/>
                <a:ea typeface="Bebas Neue"/>
                <a:cs typeface="Bebas Neue"/>
              </a:rPr>
              <a:t>дітям</a:t>
            </a:r>
            <a:endParaRPr lang="en-US" sz="7200" b="1" kern="0" dirty="0">
              <a:solidFill>
                <a:srgbClr val="FF0066"/>
              </a:solidFill>
              <a:latin typeface="Palatino Linotype" panose="02040502050505030304" pitchFamily="18" charset="0"/>
              <a:ea typeface="Bebas Neue"/>
              <a:cs typeface="Bebas Neue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08" y="4201853"/>
            <a:ext cx="3016844" cy="24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5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372" y="198682"/>
            <a:ext cx="4649972" cy="4524315"/>
          </a:xfrm>
          <a:prstGeom prst="rect">
            <a:avLst/>
          </a:prstGeom>
          <a:ln>
            <a:solidFill>
              <a:srgbClr val="99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Повертайте</a:t>
            </a:r>
            <a:r>
              <a:rPr lang="ru-RU" sz="32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дитину</a:t>
            </a:r>
            <a:r>
              <a:rPr lang="ru-RU" sz="32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200" b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звичний</a:t>
            </a:r>
            <a:r>
              <a:rPr lang="ru-RU" sz="32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режим дня, </a:t>
            </a:r>
            <a:r>
              <a:rPr lang="ru-RU" sz="3200" b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32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створіть</a:t>
            </a:r>
            <a:r>
              <a:rPr lang="ru-RU" sz="32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новий</a:t>
            </a:r>
            <a:r>
              <a:rPr lang="ru-RU" sz="32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 </a:t>
            </a:r>
            <a:r>
              <a:rPr lang="ru-RU" sz="3200" b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огляду</a:t>
            </a:r>
            <a:r>
              <a:rPr lang="ru-RU" sz="32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200" b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</a:t>
            </a:r>
            <a:r>
              <a:rPr lang="ru-RU" sz="32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обставини</a:t>
            </a:r>
            <a:r>
              <a:rPr lang="ru-RU" sz="32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sz="3200" b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32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вона </a:t>
            </a:r>
            <a:r>
              <a:rPr lang="ru-RU" sz="3200" b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перебуває</a:t>
            </a:r>
            <a:r>
              <a:rPr lang="ru-RU" sz="32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200" b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32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прискорює</a:t>
            </a:r>
            <a:r>
              <a:rPr lang="ru-RU" sz="32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ru-RU" sz="3200" b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загоєння</a:t>
            </a:r>
            <a:r>
              <a:rPr lang="ru-RU" sz="32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ru-RU" sz="3200" b="1" dirty="0" err="1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психотравми</a:t>
            </a:r>
            <a:endParaRPr lang="en-US" sz="3200" b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59302" y="321792"/>
            <a:ext cx="6432698" cy="4647426"/>
          </a:xfrm>
          <a:prstGeom prst="rect">
            <a:avLst/>
          </a:prstGeom>
          <a:ln>
            <a:solidFill>
              <a:srgbClr val="99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режимі дня дитини мають бути: </a:t>
            </a:r>
            <a:endParaRPr lang="uk-UA" sz="3600" b="1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гігієнічні </a:t>
            </a:r>
            <a:r>
              <a:rPr lang="uk-UA" sz="28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процедури, </a:t>
            </a:r>
            <a:endParaRPr lang="uk-UA" sz="2800" b="1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прийоми </a:t>
            </a:r>
            <a:r>
              <a:rPr lang="uk-UA" sz="28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їжі, </a:t>
            </a:r>
            <a:endParaRPr lang="uk-UA" sz="2800" b="1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елементи </a:t>
            </a:r>
            <a:r>
              <a:rPr lang="uk-UA" sz="28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навчання, </a:t>
            </a:r>
            <a:endParaRPr lang="uk-UA" sz="2800" b="1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ігри </a:t>
            </a:r>
            <a:r>
              <a:rPr lang="uk-UA" sz="28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дорослими, </a:t>
            </a:r>
            <a:endParaRPr lang="uk-UA" sz="2800" b="1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вільна </a:t>
            </a:r>
            <a:r>
              <a:rPr lang="uk-UA" sz="28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гра, </a:t>
            </a:r>
            <a:endParaRPr lang="uk-UA" sz="2800" b="1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 </a:t>
            </a:r>
            <a:r>
              <a:rPr lang="uk-UA" sz="28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бесід та казок </a:t>
            </a:r>
            <a:r>
              <a:rPr lang="uk-UA" sz="2800" b="1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(або цікавих історій), </a:t>
            </a:r>
            <a:endParaRPr lang="uk-UA" sz="2800" b="1" i="1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</a:t>
            </a:r>
            <a:endParaRPr lang="en-US" sz="2800" b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948" t="44009" r="69305" b="14941"/>
          <a:stretch/>
        </p:blipFill>
        <p:spPr>
          <a:xfrm>
            <a:off x="3794050" y="4635794"/>
            <a:ext cx="1736636" cy="203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4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9071" y="197402"/>
            <a:ext cx="11343170" cy="923330"/>
          </a:xfrm>
          <a:prstGeom prst="rect">
            <a:avLst/>
          </a:prstGeom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5400" b="1" kern="0" dirty="0">
                <a:solidFill>
                  <a:srgbClr val="FF0066"/>
                </a:solidFill>
                <a:latin typeface="Palatino Linotype" panose="02040502050505030304" pitchFamily="18" charset="0"/>
                <a:ea typeface="Bebas Neue"/>
                <a:cs typeface="Bebas Neue"/>
              </a:rPr>
              <a:t>Обговорення тривожних подій </a:t>
            </a:r>
            <a:endParaRPr lang="en-US" sz="5400" b="1" kern="0" dirty="0">
              <a:solidFill>
                <a:srgbClr val="FF0066"/>
              </a:solidFill>
              <a:latin typeface="Palatino Linotype" panose="02040502050505030304" pitchFamily="18" charset="0"/>
              <a:ea typeface="Bebas Neue"/>
              <a:cs typeface="Bebas Neu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052" y="1737230"/>
            <a:ext cx="6654110" cy="4401205"/>
          </a:xfrm>
          <a:prstGeom prst="rect">
            <a:avLst/>
          </a:prstGeom>
          <a:ln>
            <a:solidFill>
              <a:srgbClr val="99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9900CC"/>
                </a:solidFill>
              </a:rPr>
              <a:t>Після</a:t>
            </a:r>
            <a:r>
              <a:rPr lang="ru-RU" sz="4000" b="1" dirty="0" smtClean="0">
                <a:solidFill>
                  <a:srgbClr val="9900CC"/>
                </a:solidFill>
              </a:rPr>
              <a:t> </a:t>
            </a:r>
            <a:r>
              <a:rPr lang="ru-RU" sz="4000" b="1" dirty="0" err="1" smtClean="0">
                <a:solidFill>
                  <a:srgbClr val="9900CC"/>
                </a:solidFill>
              </a:rPr>
              <a:t>кожної</a:t>
            </a:r>
            <a:r>
              <a:rPr lang="ru-RU" sz="4000" b="1" dirty="0" smtClean="0">
                <a:solidFill>
                  <a:srgbClr val="9900CC"/>
                </a:solidFill>
              </a:rPr>
              <a:t> </a:t>
            </a:r>
            <a:r>
              <a:rPr lang="ru-RU" sz="4000" b="1" dirty="0" err="1" smtClean="0">
                <a:solidFill>
                  <a:srgbClr val="9900CC"/>
                </a:solidFill>
              </a:rPr>
              <a:t>тривожної</a:t>
            </a:r>
            <a:r>
              <a:rPr lang="ru-RU" sz="4000" b="1" dirty="0" smtClean="0">
                <a:solidFill>
                  <a:srgbClr val="9900CC"/>
                </a:solidFill>
              </a:rPr>
              <a:t> </a:t>
            </a:r>
            <a:r>
              <a:rPr lang="ru-RU" sz="4000" b="1" dirty="0" err="1" smtClean="0">
                <a:solidFill>
                  <a:srgbClr val="9900CC"/>
                </a:solidFill>
              </a:rPr>
              <a:t>події</a:t>
            </a:r>
            <a:r>
              <a:rPr lang="ru-RU" sz="4000" b="1" dirty="0" smtClean="0">
                <a:solidFill>
                  <a:srgbClr val="9900CC"/>
                </a:solidFill>
              </a:rPr>
              <a:t> </a:t>
            </a:r>
            <a:r>
              <a:rPr lang="ru-RU" sz="4000" b="1" dirty="0" err="1" smtClean="0">
                <a:solidFill>
                  <a:srgbClr val="9900CC"/>
                </a:solidFill>
              </a:rPr>
              <a:t>дитина</a:t>
            </a:r>
            <a:r>
              <a:rPr lang="ru-RU" sz="4000" b="1" dirty="0" smtClean="0">
                <a:solidFill>
                  <a:srgbClr val="9900CC"/>
                </a:solidFill>
              </a:rPr>
              <a:t> повинна </a:t>
            </a:r>
            <a:r>
              <a:rPr lang="ru-RU" sz="4000" b="1" dirty="0" err="1" smtClean="0">
                <a:solidFill>
                  <a:srgbClr val="9900CC"/>
                </a:solidFill>
              </a:rPr>
              <a:t>мати</a:t>
            </a:r>
            <a:r>
              <a:rPr lang="ru-RU" sz="4000" b="1" dirty="0" smtClean="0">
                <a:solidFill>
                  <a:srgbClr val="9900CC"/>
                </a:solidFill>
              </a:rPr>
              <a:t> </a:t>
            </a:r>
            <a:r>
              <a:rPr lang="ru-RU" sz="4000" b="1" dirty="0" err="1" smtClean="0">
                <a:solidFill>
                  <a:srgbClr val="9900CC"/>
                </a:solidFill>
              </a:rPr>
              <a:t>можливість</a:t>
            </a:r>
            <a:r>
              <a:rPr lang="ru-RU" sz="4000" b="1" dirty="0" smtClean="0">
                <a:solidFill>
                  <a:srgbClr val="9900CC"/>
                </a:solidFill>
              </a:rPr>
              <a:t> </a:t>
            </a:r>
            <a:r>
              <a:rPr lang="ru-RU" sz="4000" b="1" dirty="0" err="1" smtClean="0">
                <a:solidFill>
                  <a:srgbClr val="9900CC"/>
                </a:solidFill>
              </a:rPr>
              <a:t>обговорити</a:t>
            </a:r>
            <a:r>
              <a:rPr lang="ru-RU" sz="4000" b="1" dirty="0" smtClean="0">
                <a:solidFill>
                  <a:srgbClr val="9900CC"/>
                </a:solidFill>
              </a:rPr>
              <a:t> </a:t>
            </a:r>
            <a:r>
              <a:rPr lang="ru-RU" sz="4000" b="1" dirty="0" err="1" smtClean="0">
                <a:solidFill>
                  <a:srgbClr val="9900CC"/>
                </a:solidFill>
              </a:rPr>
              <a:t>свої</a:t>
            </a:r>
            <a:r>
              <a:rPr lang="ru-RU" sz="4000" b="1" dirty="0" smtClean="0">
                <a:solidFill>
                  <a:srgbClr val="9900CC"/>
                </a:solidFill>
              </a:rPr>
              <a:t> </a:t>
            </a:r>
            <a:r>
              <a:rPr lang="ru-RU" sz="4000" b="1" dirty="0" err="1" smtClean="0">
                <a:solidFill>
                  <a:srgbClr val="9900CC"/>
                </a:solidFill>
              </a:rPr>
              <a:t>переживання</a:t>
            </a:r>
            <a:r>
              <a:rPr lang="ru-RU" sz="4000" b="1" dirty="0" smtClean="0">
                <a:solidFill>
                  <a:srgbClr val="9900CC"/>
                </a:solidFill>
              </a:rPr>
              <a:t> з </a:t>
            </a:r>
            <a:r>
              <a:rPr lang="ru-RU" sz="4000" b="1" dirty="0" err="1" smtClean="0">
                <a:solidFill>
                  <a:srgbClr val="9900CC"/>
                </a:solidFill>
              </a:rPr>
              <a:t>дорослими</a:t>
            </a:r>
            <a:r>
              <a:rPr lang="ru-RU" sz="4000" b="1" dirty="0" smtClean="0">
                <a:solidFill>
                  <a:srgbClr val="9900CC"/>
                </a:solidFill>
              </a:rPr>
              <a:t>, </a:t>
            </a:r>
            <a:r>
              <a:rPr lang="ru-RU" sz="4000" b="1" dirty="0" err="1" smtClean="0">
                <a:solidFill>
                  <a:srgbClr val="9900CC"/>
                </a:solidFill>
              </a:rPr>
              <a:t>отримати</a:t>
            </a:r>
            <a:r>
              <a:rPr lang="ru-RU" sz="4000" b="1" dirty="0" smtClean="0">
                <a:solidFill>
                  <a:srgbClr val="9900CC"/>
                </a:solidFill>
              </a:rPr>
              <a:t> </a:t>
            </a:r>
            <a:r>
              <a:rPr lang="ru-RU" sz="4000" b="1" dirty="0" err="1" smtClean="0">
                <a:solidFill>
                  <a:srgbClr val="9900CC"/>
                </a:solidFill>
              </a:rPr>
              <a:t>зворотній</a:t>
            </a:r>
            <a:r>
              <a:rPr lang="ru-RU" sz="4000" b="1" dirty="0" smtClean="0">
                <a:solidFill>
                  <a:srgbClr val="9900CC"/>
                </a:solidFill>
              </a:rPr>
              <a:t> </a:t>
            </a:r>
            <a:r>
              <a:rPr lang="ru-RU" sz="4000" b="1" dirty="0" err="1" smtClean="0">
                <a:solidFill>
                  <a:srgbClr val="9900CC"/>
                </a:solidFill>
              </a:rPr>
              <a:t>зв’язок</a:t>
            </a:r>
            <a:r>
              <a:rPr lang="ru-RU" sz="4000" b="1" dirty="0" smtClean="0">
                <a:solidFill>
                  <a:srgbClr val="9900CC"/>
                </a:solidFill>
              </a:rPr>
              <a:t> </a:t>
            </a:r>
            <a:r>
              <a:rPr lang="ru-RU" sz="4000" b="1" dirty="0" err="1" smtClean="0">
                <a:solidFill>
                  <a:srgbClr val="9900CC"/>
                </a:solidFill>
              </a:rPr>
              <a:t>від</a:t>
            </a:r>
            <a:r>
              <a:rPr lang="ru-RU" sz="4000" b="1" dirty="0" smtClean="0">
                <a:solidFill>
                  <a:srgbClr val="9900CC"/>
                </a:solidFill>
              </a:rPr>
              <a:t> них</a:t>
            </a:r>
            <a:endParaRPr lang="en-US" sz="4000" b="1" dirty="0">
              <a:solidFill>
                <a:srgbClr val="9900CC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507" y="2137144"/>
            <a:ext cx="4585935" cy="3051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211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9071" y="197402"/>
            <a:ext cx="11343170" cy="923330"/>
          </a:xfrm>
          <a:prstGeom prst="rect">
            <a:avLst/>
          </a:prstGeom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latino Linotype" panose="02040502050505030304" pitchFamily="18" charset="0"/>
                <a:ea typeface="Bebas Neue"/>
                <a:cs typeface="Bebas Neue"/>
              </a:rPr>
              <a:t>Обговорення тривожних подій 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Palatino Linotype" panose="02040502050505030304" pitchFamily="18" charset="0"/>
              <a:ea typeface="Bebas Neue"/>
              <a:cs typeface="Bebas Neu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93536" y="1176905"/>
            <a:ext cx="7873508" cy="501675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n-ea"/>
                <a:cs typeface="+mn-cs"/>
              </a:rPr>
              <a:t>Цей метод дозволяє </a:t>
            </a: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n-ea"/>
                <a:cs typeface="+mn-cs"/>
              </a:rPr>
              <a:t>дитині </a:t>
            </a:r>
            <a:r>
              <a:rPr kumimoji="0" lang="uk-UA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n-ea"/>
                <a:cs typeface="+mn-cs"/>
              </a:rPr>
              <a:t>емоційно</a:t>
            </a: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n-ea"/>
                <a:cs typeface="+mn-cs"/>
              </a:rPr>
              <a:t> відреагувати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n-ea"/>
                <a:cs typeface="+mn-cs"/>
              </a:rPr>
              <a:t>, побачити, що </a:t>
            </a: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n-ea"/>
                <a:cs typeface="+mn-cs"/>
              </a:rPr>
              <a:t>її відчуття 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n-ea"/>
                <a:cs typeface="+mn-cs"/>
              </a:rPr>
              <a:t>співпадають з відчуттями дорослих, а </a:t>
            </a:r>
            <a:r>
              <a:rPr kumimoji="0" lang="uk-UA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n-ea"/>
                <a:cs typeface="+mn-cs"/>
              </a:rPr>
              <a:t>акож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n-ea"/>
                <a:cs typeface="+mn-cs"/>
              </a:rPr>
              <a:t> </a:t>
            </a: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n-ea"/>
                <a:cs typeface="+mn-cs"/>
              </a:rPr>
              <a:t>зняти емоційне 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n-ea"/>
                <a:cs typeface="+mn-cs"/>
              </a:rPr>
              <a:t>напруження та   «</a:t>
            </a: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n-ea"/>
                <a:cs typeface="+mn-cs"/>
              </a:rPr>
              <a:t>вписати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n-ea"/>
                <a:cs typeface="+mn-cs"/>
              </a:rPr>
              <a:t>» отриманий досвід у свою власну </a:t>
            </a: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n-ea"/>
                <a:cs typeface="+mn-cs"/>
              </a:rPr>
              <a:t>історію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alatino Linotype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16" y="2115879"/>
            <a:ext cx="4118653" cy="2730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803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8925" y="331013"/>
            <a:ext cx="4867038" cy="923330"/>
          </a:xfrm>
          <a:prstGeom prst="rect">
            <a:avLst/>
          </a:prstGeom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latino Linotype" panose="02040502050505030304" pitchFamily="18" charset="0"/>
                <a:ea typeface="Bebas Neue"/>
                <a:cs typeface="Bebas Neue"/>
              </a:rPr>
              <a:t>Нові ритуали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Palatino Linotype" panose="02040502050505030304" pitchFamily="18" charset="0"/>
              <a:ea typeface="Bebas Neue"/>
              <a:cs typeface="Bebas Neu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97302" y="616389"/>
            <a:ext cx="72833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rgbClr val="9900CC"/>
                </a:solidFill>
              </a:rPr>
              <a:t>Запропонуйте</a:t>
            </a:r>
            <a:r>
              <a:rPr lang="ru-RU" sz="4000" b="1" dirty="0">
                <a:solidFill>
                  <a:srgbClr val="9900CC"/>
                </a:solidFill>
              </a:rPr>
              <a:t> </a:t>
            </a:r>
            <a:r>
              <a:rPr lang="ru-RU" sz="4000" b="1" dirty="0" err="1">
                <a:solidFill>
                  <a:srgbClr val="9900CC"/>
                </a:solidFill>
              </a:rPr>
              <a:t>нові</a:t>
            </a:r>
            <a:r>
              <a:rPr lang="ru-RU" sz="4000" b="1" dirty="0">
                <a:solidFill>
                  <a:srgbClr val="9900CC"/>
                </a:solidFill>
              </a:rPr>
              <a:t> </a:t>
            </a:r>
            <a:r>
              <a:rPr lang="ru-RU" sz="4000" b="1" dirty="0" err="1">
                <a:solidFill>
                  <a:srgbClr val="9900CC"/>
                </a:solidFill>
              </a:rPr>
              <a:t>ритуали</a:t>
            </a:r>
            <a:r>
              <a:rPr lang="ru-RU" sz="4000" b="1" dirty="0">
                <a:solidFill>
                  <a:srgbClr val="9900CC"/>
                </a:solidFill>
              </a:rPr>
              <a:t>, </a:t>
            </a:r>
            <a:r>
              <a:rPr lang="ru-RU" sz="4000" b="1" dirty="0" err="1">
                <a:solidFill>
                  <a:srgbClr val="9900CC"/>
                </a:solidFill>
              </a:rPr>
              <a:t>які</a:t>
            </a:r>
            <a:r>
              <a:rPr lang="ru-RU" sz="4000" b="1" dirty="0">
                <a:solidFill>
                  <a:srgbClr val="9900CC"/>
                </a:solidFill>
              </a:rPr>
              <a:t> </a:t>
            </a:r>
            <a:r>
              <a:rPr lang="ru-RU" sz="4000" b="1" dirty="0" err="1">
                <a:solidFill>
                  <a:srgbClr val="9900CC"/>
                </a:solidFill>
              </a:rPr>
              <a:t>допоможуть</a:t>
            </a:r>
            <a:r>
              <a:rPr lang="ru-RU" sz="4000" b="1" dirty="0">
                <a:solidFill>
                  <a:srgbClr val="9900CC"/>
                </a:solidFill>
              </a:rPr>
              <a:t> </a:t>
            </a:r>
            <a:r>
              <a:rPr lang="ru-RU" sz="4000" b="1" dirty="0" err="1">
                <a:solidFill>
                  <a:srgbClr val="9900CC"/>
                </a:solidFill>
              </a:rPr>
              <a:t>дитині</a:t>
            </a:r>
            <a:r>
              <a:rPr lang="ru-RU" sz="4000" b="1" dirty="0">
                <a:solidFill>
                  <a:srgbClr val="9900CC"/>
                </a:solidFill>
              </a:rPr>
              <a:t> </a:t>
            </a:r>
            <a:r>
              <a:rPr lang="ru-RU" sz="4000" b="1" dirty="0" err="1">
                <a:solidFill>
                  <a:srgbClr val="9900CC"/>
                </a:solidFill>
              </a:rPr>
              <a:t>відчути</a:t>
            </a:r>
            <a:r>
              <a:rPr lang="ru-RU" sz="4000" b="1" dirty="0">
                <a:solidFill>
                  <a:srgbClr val="9900CC"/>
                </a:solidFill>
              </a:rPr>
              <a:t> </a:t>
            </a:r>
            <a:r>
              <a:rPr lang="ru-RU" sz="4000" b="1" dirty="0" err="1">
                <a:solidFill>
                  <a:srgbClr val="9900CC"/>
                </a:solidFill>
              </a:rPr>
              <a:t>стабільність</a:t>
            </a:r>
            <a:r>
              <a:rPr lang="ru-RU" sz="4000" b="1" dirty="0">
                <a:solidFill>
                  <a:srgbClr val="9900CC"/>
                </a:solidFill>
              </a:rPr>
              <a:t> та </a:t>
            </a:r>
            <a:r>
              <a:rPr lang="ru-RU" sz="4000" b="1" dirty="0" err="1">
                <a:solidFill>
                  <a:srgbClr val="9900CC"/>
                </a:solidFill>
              </a:rPr>
              <a:t>отримати</a:t>
            </a:r>
            <a:r>
              <a:rPr lang="ru-RU" sz="4000" b="1" dirty="0">
                <a:solidFill>
                  <a:srgbClr val="9900CC"/>
                </a:solidFill>
              </a:rPr>
              <a:t> </a:t>
            </a:r>
            <a:r>
              <a:rPr lang="ru-RU" sz="4000" b="1" dirty="0" err="1">
                <a:solidFill>
                  <a:srgbClr val="9900CC"/>
                </a:solidFill>
              </a:rPr>
              <a:t>почуття</a:t>
            </a:r>
            <a:r>
              <a:rPr lang="ru-RU" sz="4000" b="1" dirty="0">
                <a:solidFill>
                  <a:srgbClr val="9900CC"/>
                </a:solidFill>
              </a:rPr>
              <a:t> контролю над </a:t>
            </a:r>
            <a:r>
              <a:rPr lang="ru-RU" sz="4000" b="1" dirty="0" err="1">
                <a:solidFill>
                  <a:srgbClr val="9900CC"/>
                </a:solidFill>
              </a:rPr>
              <a:t>ситуацією</a:t>
            </a:r>
            <a:endParaRPr lang="en-US" sz="4000" b="1" dirty="0">
              <a:solidFill>
                <a:srgbClr val="9900CC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14" y="3022310"/>
            <a:ext cx="5333549" cy="3555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293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48218" y="341645"/>
            <a:ext cx="4867038" cy="923330"/>
          </a:xfrm>
          <a:prstGeom prst="rect">
            <a:avLst/>
          </a:prstGeom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5400" b="1" kern="0" dirty="0">
                <a:solidFill>
                  <a:srgbClr val="FF0066"/>
                </a:solidFill>
                <a:latin typeface="Palatino Linotype" panose="02040502050505030304" pitchFamily="18" charset="0"/>
                <a:ea typeface="Bebas Neue"/>
                <a:cs typeface="Bebas Neue"/>
              </a:rPr>
              <a:t>Нові ритуали</a:t>
            </a:r>
            <a:endParaRPr lang="en-US" sz="5400" b="1" kern="0" dirty="0">
              <a:solidFill>
                <a:srgbClr val="FF0066"/>
              </a:solidFill>
              <a:latin typeface="Palatino Linotype" panose="02040502050505030304" pitchFamily="18" charset="0"/>
              <a:ea typeface="Bebas Neue"/>
              <a:cs typeface="Bebas Neu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48218" y="1787351"/>
            <a:ext cx="5160335" cy="2123658"/>
          </a:xfrm>
          <a:prstGeom prst="rect">
            <a:avLst/>
          </a:prstGeom>
          <a:ln>
            <a:solidFill>
              <a:srgbClr val="99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Щоденне</a:t>
            </a:r>
            <a:r>
              <a:rPr lang="ru-RU" sz="44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 </a:t>
            </a:r>
            <a:r>
              <a:rPr lang="ru-RU" sz="4400" b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спілкування</a:t>
            </a:r>
            <a:r>
              <a:rPr lang="ru-RU" sz="44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 на </a:t>
            </a:r>
            <a:r>
              <a:rPr lang="ru-RU" sz="4400" b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різні</a:t>
            </a:r>
            <a:r>
              <a:rPr lang="ru-RU" sz="44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 теми </a:t>
            </a:r>
            <a:endParaRPr lang="ru-RU" sz="4400" b="1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3535" y="803310"/>
            <a:ext cx="6096000" cy="563231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/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дитина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почала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ізолюватися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вона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потребує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постійного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спілкування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емоційного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залучення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дорослих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Ви можете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обирати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різні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теми для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розмов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фокусуючись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травматичних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психіки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подіях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363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1532" y="371068"/>
            <a:ext cx="7430239" cy="923330"/>
          </a:xfrm>
          <a:prstGeom prst="rect">
            <a:avLst/>
          </a:prstGeom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5400" b="1" kern="0" dirty="0">
                <a:solidFill>
                  <a:srgbClr val="FF0066"/>
                </a:solidFill>
                <a:latin typeface="Palatino Linotype" panose="02040502050505030304" pitchFamily="18" charset="0"/>
                <a:ea typeface="Bebas Neue"/>
                <a:cs typeface="Bebas Neue"/>
              </a:rPr>
              <a:t>Емоційна близькість</a:t>
            </a:r>
            <a:endParaRPr lang="en-US" sz="5400" b="1" kern="0" dirty="0">
              <a:solidFill>
                <a:srgbClr val="FF0066"/>
              </a:solidFill>
              <a:latin typeface="Palatino Linotype" panose="02040502050505030304" pitchFamily="18" charset="0"/>
              <a:ea typeface="Bebas Neue"/>
              <a:cs typeface="Bebas Neu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7397" y="2340014"/>
            <a:ext cx="78042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9900CC"/>
                </a:solidFill>
              </a:rPr>
              <a:t>Не </a:t>
            </a:r>
            <a:r>
              <a:rPr lang="ru-RU" sz="4000" b="1" dirty="0" err="1">
                <a:solidFill>
                  <a:srgbClr val="9900CC"/>
                </a:solidFill>
              </a:rPr>
              <a:t>втомлюйтесь</a:t>
            </a:r>
            <a:r>
              <a:rPr lang="ru-RU" sz="4000" b="1" dirty="0">
                <a:solidFill>
                  <a:srgbClr val="9900CC"/>
                </a:solidFill>
              </a:rPr>
              <a:t> </a:t>
            </a:r>
            <a:r>
              <a:rPr lang="ru-RU" sz="4000" b="1" dirty="0" err="1">
                <a:solidFill>
                  <a:srgbClr val="9900CC"/>
                </a:solidFill>
              </a:rPr>
              <a:t>хвалити</a:t>
            </a:r>
            <a:r>
              <a:rPr lang="ru-RU" sz="4000" b="1" dirty="0">
                <a:solidFill>
                  <a:srgbClr val="9900CC"/>
                </a:solidFill>
              </a:rPr>
              <a:t> </a:t>
            </a:r>
            <a:r>
              <a:rPr lang="ru-RU" sz="4000" b="1" dirty="0" err="1">
                <a:solidFill>
                  <a:srgbClr val="9900CC"/>
                </a:solidFill>
              </a:rPr>
              <a:t>дитину</a:t>
            </a:r>
            <a:r>
              <a:rPr lang="ru-RU" sz="4000" b="1" dirty="0">
                <a:solidFill>
                  <a:srgbClr val="9900CC"/>
                </a:solidFill>
              </a:rPr>
              <a:t> </a:t>
            </a:r>
            <a:r>
              <a:rPr lang="ru-RU" sz="4000" b="1" i="1" dirty="0">
                <a:solidFill>
                  <a:srgbClr val="9900CC"/>
                </a:solidFill>
              </a:rPr>
              <a:t>(за </a:t>
            </a:r>
            <a:r>
              <a:rPr lang="ru-RU" sz="4000" b="1" i="1" dirty="0" err="1">
                <a:solidFill>
                  <a:srgbClr val="9900CC"/>
                </a:solidFill>
              </a:rPr>
              <a:t>сміливість</a:t>
            </a:r>
            <a:r>
              <a:rPr lang="ru-RU" sz="4000" b="1" i="1" dirty="0">
                <a:solidFill>
                  <a:srgbClr val="9900CC"/>
                </a:solidFill>
              </a:rPr>
              <a:t>, за </a:t>
            </a:r>
            <a:r>
              <a:rPr lang="ru-RU" sz="4000" b="1" i="1" dirty="0" err="1">
                <a:solidFill>
                  <a:srgbClr val="9900CC"/>
                </a:solidFill>
              </a:rPr>
              <a:t>витримку</a:t>
            </a:r>
            <a:r>
              <a:rPr lang="ru-RU" sz="4000" b="1" i="1" dirty="0">
                <a:solidFill>
                  <a:srgbClr val="9900CC"/>
                </a:solidFill>
              </a:rPr>
              <a:t>, за </a:t>
            </a:r>
            <a:r>
              <a:rPr lang="ru-RU" sz="4000" b="1" i="1" dirty="0" err="1">
                <a:solidFill>
                  <a:srgbClr val="9900CC"/>
                </a:solidFill>
              </a:rPr>
              <a:t>вміння</a:t>
            </a:r>
            <a:r>
              <a:rPr lang="ru-RU" sz="4000" b="1" i="1" dirty="0">
                <a:solidFill>
                  <a:srgbClr val="9900CC"/>
                </a:solidFill>
              </a:rPr>
              <a:t>, </a:t>
            </a:r>
            <a:r>
              <a:rPr lang="ru-RU" sz="4000" b="1" i="1" dirty="0" err="1">
                <a:solidFill>
                  <a:srgbClr val="9900CC"/>
                </a:solidFill>
              </a:rPr>
              <a:t>що</a:t>
            </a:r>
            <a:r>
              <a:rPr lang="ru-RU" sz="4000" b="1" i="1" dirty="0">
                <a:solidFill>
                  <a:srgbClr val="9900CC"/>
                </a:solidFill>
              </a:rPr>
              <a:t> </a:t>
            </a:r>
            <a:r>
              <a:rPr lang="ru-RU" sz="4000" b="1" i="1" dirty="0" err="1">
                <a:solidFill>
                  <a:srgbClr val="9900CC"/>
                </a:solidFill>
              </a:rPr>
              <a:t>демонструє</a:t>
            </a:r>
            <a:r>
              <a:rPr lang="ru-RU" sz="4000" b="1" i="1" dirty="0">
                <a:solidFill>
                  <a:srgbClr val="9900CC"/>
                </a:solidFill>
              </a:rPr>
              <a:t> </a:t>
            </a:r>
            <a:r>
              <a:rPr lang="ru-RU" sz="4000" b="1" i="1" dirty="0" err="1">
                <a:solidFill>
                  <a:srgbClr val="9900CC"/>
                </a:solidFill>
              </a:rPr>
              <a:t>дитина</a:t>
            </a:r>
            <a:r>
              <a:rPr lang="ru-RU" sz="4000" b="1" i="1" dirty="0">
                <a:solidFill>
                  <a:srgbClr val="9900CC"/>
                </a:solidFill>
              </a:rPr>
              <a:t>), </a:t>
            </a:r>
            <a:r>
              <a:rPr lang="ru-RU" sz="4000" b="1" dirty="0" err="1">
                <a:solidFill>
                  <a:srgbClr val="9900CC"/>
                </a:solidFill>
              </a:rPr>
              <a:t>грати</a:t>
            </a:r>
            <a:r>
              <a:rPr lang="ru-RU" sz="4000" b="1" dirty="0">
                <a:solidFill>
                  <a:srgbClr val="9900CC"/>
                </a:solidFill>
              </a:rPr>
              <a:t> з нею, </a:t>
            </a:r>
            <a:r>
              <a:rPr lang="ru-RU" sz="4000" b="1" dirty="0" err="1">
                <a:solidFill>
                  <a:srgbClr val="9900CC"/>
                </a:solidFill>
              </a:rPr>
              <a:t>смішити</a:t>
            </a:r>
            <a:r>
              <a:rPr lang="ru-RU" sz="4000" b="1" dirty="0">
                <a:solidFill>
                  <a:srgbClr val="9900CC"/>
                </a:solidFill>
              </a:rPr>
              <a:t>, </a:t>
            </a:r>
            <a:r>
              <a:rPr lang="ru-RU" sz="4000" b="1" dirty="0" err="1">
                <a:solidFill>
                  <a:srgbClr val="9900CC"/>
                </a:solidFill>
              </a:rPr>
              <a:t>розділяти</a:t>
            </a:r>
            <a:r>
              <a:rPr lang="ru-RU" sz="4000" b="1" dirty="0">
                <a:solidFill>
                  <a:srgbClr val="9900CC"/>
                </a:solidFill>
              </a:rPr>
              <a:t> з нею </a:t>
            </a:r>
            <a:r>
              <a:rPr lang="ru-RU" sz="4000" b="1" dirty="0" err="1">
                <a:solidFill>
                  <a:srgbClr val="9900CC"/>
                </a:solidFill>
              </a:rPr>
              <a:t>емоції</a:t>
            </a:r>
            <a:endParaRPr lang="en-US" sz="4000" b="1" dirty="0">
              <a:solidFill>
                <a:srgbClr val="9900CC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619" y="371068"/>
            <a:ext cx="3567333" cy="237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0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2754" y="1733958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Намагайтеся </a:t>
            </a:r>
            <a:r>
              <a:rPr lang="uk-U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жартувати та посміхатися, сприяти тому, щоб дитина посміхалася. Гумор має терапевтичну дію, підтримує та зцілює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3093" y="591253"/>
            <a:ext cx="6030818" cy="923330"/>
          </a:xfrm>
          <a:prstGeom prst="rect">
            <a:avLst/>
          </a:prstGeom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5400" b="1" kern="0" dirty="0">
                <a:solidFill>
                  <a:srgbClr val="FF0066"/>
                </a:solidFill>
                <a:latin typeface="Palatino Linotype" panose="02040502050505030304" pitchFamily="18" charset="0"/>
                <a:ea typeface="Bebas Neue"/>
                <a:cs typeface="Bebas Neue"/>
              </a:rPr>
              <a:t>Почуття гумору </a:t>
            </a:r>
            <a:endParaRPr lang="en-US" sz="5400" b="1" kern="0" dirty="0">
              <a:solidFill>
                <a:srgbClr val="FF0066"/>
              </a:solidFill>
              <a:latin typeface="Palatino Linotype" panose="02040502050505030304" pitchFamily="18" charset="0"/>
              <a:ea typeface="Bebas Neue"/>
              <a:cs typeface="Bebas Neue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744" y="384581"/>
            <a:ext cx="3701681" cy="243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0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0566" y="680919"/>
            <a:ext cx="9456373" cy="1150897"/>
          </a:xfrm>
        </p:spPr>
        <p:txBody>
          <a:bodyPr>
            <a:noAutofit/>
          </a:bodyPr>
          <a:lstStyle/>
          <a:p>
            <a:r>
              <a:rPr lang="ru-RU" b="1" dirty="0" err="1">
                <a:solidFill>
                  <a:srgbClr val="FF0066"/>
                </a:solidFill>
              </a:rPr>
              <a:t>Вітаю</a:t>
            </a:r>
            <a:r>
              <a:rPr lang="ru-RU" b="1" dirty="0">
                <a:solidFill>
                  <a:srgbClr val="FF0066"/>
                </a:solidFill>
              </a:rPr>
              <a:t> </a:t>
            </a:r>
            <a:r>
              <a:rPr lang="ru-RU" b="1" dirty="0" err="1" smtClean="0">
                <a:solidFill>
                  <a:srgbClr val="FF0066"/>
                </a:solidFill>
              </a:rPr>
              <a:t>педагогів</a:t>
            </a:r>
            <a:r>
              <a:rPr lang="ru-RU" b="1" dirty="0" smtClean="0">
                <a:solidFill>
                  <a:srgbClr val="FF0066"/>
                </a:solidFill>
              </a:rPr>
              <a:t>  </a:t>
            </a:r>
            <a:r>
              <a:rPr lang="ru-RU" b="1" dirty="0" err="1">
                <a:solidFill>
                  <a:srgbClr val="FF0066"/>
                </a:solidFill>
              </a:rPr>
              <a:t>закладів</a:t>
            </a:r>
            <a:r>
              <a:rPr lang="ru-RU" b="1" dirty="0">
                <a:solidFill>
                  <a:srgbClr val="FF0066"/>
                </a:solidFill>
              </a:rPr>
              <a:t> </a:t>
            </a:r>
            <a:r>
              <a:rPr lang="ru-RU" b="1" dirty="0" err="1">
                <a:solidFill>
                  <a:srgbClr val="FF0066"/>
                </a:solidFill>
              </a:rPr>
              <a:t>дошкільної</a:t>
            </a:r>
            <a:r>
              <a:rPr lang="ru-RU" b="1" dirty="0">
                <a:solidFill>
                  <a:srgbClr val="FF0066"/>
                </a:solidFill>
              </a:rPr>
              <a:t> </a:t>
            </a:r>
            <a:r>
              <a:rPr lang="ru-RU" b="1" dirty="0" err="1" smtClean="0">
                <a:solidFill>
                  <a:srgbClr val="FF0066"/>
                </a:solidFill>
              </a:rPr>
              <a:t>освіти</a:t>
            </a:r>
            <a:r>
              <a:rPr lang="ru-RU" b="1" dirty="0" smtClean="0">
                <a:solidFill>
                  <a:srgbClr val="FF0066"/>
                </a:solidFill>
              </a:rPr>
              <a:t>!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062" y="2333685"/>
            <a:ext cx="949487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kern="0" dirty="0" smtClean="0">
                <a:solidFill>
                  <a:srgbClr val="6600CC"/>
                </a:solidFill>
              </a:rPr>
              <a:t>Нашим </a:t>
            </a:r>
            <a:r>
              <a:rPr lang="uk-UA" sz="3200" b="1" kern="0" dirty="0">
                <a:solidFill>
                  <a:srgbClr val="6600CC"/>
                </a:solidFill>
              </a:rPr>
              <a:t>новим загальним бар’єром тепер стала війна. </a:t>
            </a:r>
            <a:r>
              <a:rPr lang="uk-UA" sz="3200" b="1" kern="0" dirty="0">
                <a:solidFill>
                  <a:srgbClr val="6600CC"/>
                </a:solidFill>
              </a:rPr>
              <a:t>Нині ми точно розуміємо, що таке життя «до» та «після». І майже кожен в ці дні зіткнувся з багатьма ситуаціями вперше. Паралельно з цим – мільйони питань у голові. Що робити? Як захиститися? Як захистити дітей? Чим я можу бути корисний? </a:t>
            </a:r>
          </a:p>
        </p:txBody>
      </p:sp>
    </p:spTree>
    <p:extLst>
      <p:ext uri="{BB962C8B-B14F-4D97-AF65-F5344CB8AC3E}">
        <p14:creationId xmlns:p14="http://schemas.microsoft.com/office/powerpoint/2010/main" val="101182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9535" y="2092950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381000" algn="ctr">
              <a:spcBef>
                <a:spcPts val="600"/>
              </a:spcBef>
              <a:buClr>
                <a:srgbClr val="FFFFFF"/>
              </a:buClr>
              <a:buSzPts val="2400"/>
              <a:buFont typeface="Karla"/>
              <a:buChar char="◆"/>
            </a:pPr>
            <a:r>
              <a:rPr lang="ru-RU" sz="5400" b="1" i="1" kern="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Karla"/>
              </a:rPr>
              <a:t>ПРАКТИЧНІ ВПРАВИ ТА ТЕХНІКИ </a:t>
            </a:r>
            <a:endParaRPr lang="en-US" sz="5400" b="1" i="1" kern="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sym typeface="Karla"/>
            </a:endParaRPr>
          </a:p>
        </p:txBody>
      </p:sp>
    </p:spTree>
    <p:extLst>
      <p:ext uri="{BB962C8B-B14F-4D97-AF65-F5344CB8AC3E}">
        <p14:creationId xmlns:p14="http://schemas.microsoft.com/office/powerpoint/2010/main" val="358053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2;p20"/>
          <p:cNvSpPr txBox="1">
            <a:spLocks/>
          </p:cNvSpPr>
          <p:nvPr/>
        </p:nvSpPr>
        <p:spPr>
          <a:xfrm>
            <a:off x="534000" y="125374"/>
            <a:ext cx="10737892" cy="147293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9900"/>
                </a:solidFill>
              </a:rPr>
              <a:t>ТЕХНІКИ ЗАЗЕМЛЕННЯ ПІД ЧАС СТРЕСУ 5-4-3-2-1</a:t>
            </a:r>
            <a:endParaRPr lang="ru-RU" b="1" dirty="0">
              <a:solidFill>
                <a:srgbClr val="0099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7766" t="46167" r="47095" b="27519"/>
          <a:stretch/>
        </p:blipFill>
        <p:spPr>
          <a:xfrm>
            <a:off x="7272670" y="2430980"/>
            <a:ext cx="4774019" cy="2810872"/>
          </a:xfrm>
          <a:prstGeom prst="rect">
            <a:avLst/>
          </a:prstGeom>
        </p:spPr>
      </p:pic>
      <p:sp>
        <p:nvSpPr>
          <p:cNvPr id="4" name="Google Shape;183;p20"/>
          <p:cNvSpPr txBox="1">
            <a:spLocks/>
          </p:cNvSpPr>
          <p:nvPr/>
        </p:nvSpPr>
        <p:spPr>
          <a:xfrm>
            <a:off x="171997" y="1890043"/>
            <a:ext cx="7100673" cy="4967957"/>
          </a:xfrm>
          <a:prstGeom prst="rect">
            <a:avLst/>
          </a:prstGeom>
          <a:ln>
            <a:solidFill>
              <a:srgbClr val="99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9900CC"/>
                </a:solidFill>
              </a:rPr>
              <a:t>За </a:t>
            </a:r>
            <a:r>
              <a:rPr lang="ru-RU" b="1" dirty="0" err="1" smtClean="0">
                <a:solidFill>
                  <a:srgbClr val="9900CC"/>
                </a:solidFill>
              </a:rPr>
              <a:t>допомогою</a:t>
            </a:r>
            <a:r>
              <a:rPr lang="ru-RU" b="1" dirty="0" smtClean="0">
                <a:solidFill>
                  <a:srgbClr val="9900CC"/>
                </a:solidFill>
              </a:rPr>
              <a:t> </a:t>
            </a:r>
            <a:r>
              <a:rPr lang="ru-RU" b="1" dirty="0" err="1" smtClean="0">
                <a:solidFill>
                  <a:srgbClr val="9900CC"/>
                </a:solidFill>
              </a:rPr>
              <a:t>органів</a:t>
            </a:r>
            <a:r>
              <a:rPr lang="ru-RU" b="1" dirty="0" smtClean="0">
                <a:solidFill>
                  <a:srgbClr val="9900CC"/>
                </a:solidFill>
              </a:rPr>
              <a:t> </a:t>
            </a:r>
            <a:r>
              <a:rPr lang="ru-RU" b="1" dirty="0" err="1" smtClean="0">
                <a:solidFill>
                  <a:srgbClr val="9900CC"/>
                </a:solidFill>
              </a:rPr>
              <a:t>чуття</a:t>
            </a:r>
            <a:r>
              <a:rPr lang="ru-RU" b="1" dirty="0" smtClean="0">
                <a:solidFill>
                  <a:srgbClr val="9900CC"/>
                </a:solidFill>
              </a:rPr>
              <a:t> ми </a:t>
            </a:r>
            <a:r>
              <a:rPr lang="ru-RU" b="1" dirty="0" err="1" smtClean="0">
                <a:solidFill>
                  <a:srgbClr val="9900CC"/>
                </a:solidFill>
              </a:rPr>
              <a:t>зможемо</a:t>
            </a:r>
            <a:r>
              <a:rPr lang="ru-RU" b="1" dirty="0" smtClean="0">
                <a:solidFill>
                  <a:srgbClr val="9900CC"/>
                </a:solidFill>
              </a:rPr>
              <a:t> </a:t>
            </a:r>
            <a:r>
              <a:rPr lang="ru-RU" b="1" dirty="0" err="1" smtClean="0">
                <a:solidFill>
                  <a:srgbClr val="9900CC"/>
                </a:solidFill>
              </a:rPr>
              <a:t>впоратися</a:t>
            </a:r>
            <a:r>
              <a:rPr lang="ru-RU" b="1" dirty="0" smtClean="0">
                <a:solidFill>
                  <a:srgbClr val="9900CC"/>
                </a:solidFill>
              </a:rPr>
              <a:t> з </a:t>
            </a:r>
            <a:r>
              <a:rPr lang="ru-RU" b="1" dirty="0" err="1" smtClean="0">
                <a:solidFill>
                  <a:srgbClr val="9900CC"/>
                </a:solidFill>
              </a:rPr>
              <a:t>тривогою</a:t>
            </a:r>
            <a:r>
              <a:rPr lang="ru-RU" b="1" dirty="0" smtClean="0">
                <a:solidFill>
                  <a:srgbClr val="9900CC"/>
                </a:solidFill>
              </a:rPr>
              <a:t>, </a:t>
            </a:r>
            <a:r>
              <a:rPr lang="ru-RU" b="1" dirty="0" err="1" smtClean="0">
                <a:solidFill>
                  <a:srgbClr val="9900CC"/>
                </a:solidFill>
              </a:rPr>
              <a:t>відчути</a:t>
            </a:r>
            <a:r>
              <a:rPr lang="ru-RU" b="1" dirty="0" smtClean="0">
                <a:solidFill>
                  <a:srgbClr val="9900CC"/>
                </a:solidFill>
              </a:rPr>
              <a:t> себе </a:t>
            </a:r>
            <a:r>
              <a:rPr lang="ru-RU" b="1" i="1" dirty="0" smtClean="0">
                <a:solidFill>
                  <a:srgbClr val="9900CC"/>
                </a:solidFill>
              </a:rPr>
              <a:t>«тут і </a:t>
            </a:r>
            <a:r>
              <a:rPr lang="ru-RU" b="1" i="1" dirty="0" err="1" smtClean="0">
                <a:solidFill>
                  <a:srgbClr val="9900CC"/>
                </a:solidFill>
              </a:rPr>
              <a:t>тепер</a:t>
            </a:r>
            <a:r>
              <a:rPr lang="ru-RU" b="1" i="1" dirty="0" smtClean="0">
                <a:solidFill>
                  <a:srgbClr val="9900CC"/>
                </a:solidFill>
              </a:rPr>
              <a:t>»,</a:t>
            </a:r>
            <a:r>
              <a:rPr lang="ru-RU" b="1" dirty="0" smtClean="0">
                <a:solidFill>
                  <a:srgbClr val="9900CC"/>
                </a:solidFill>
              </a:rPr>
              <a:t> </a:t>
            </a:r>
            <a:r>
              <a:rPr lang="ru-RU" b="1" dirty="0" err="1" smtClean="0">
                <a:solidFill>
                  <a:srgbClr val="9900CC"/>
                </a:solidFill>
              </a:rPr>
              <a:t>зосередившись</a:t>
            </a:r>
            <a:r>
              <a:rPr lang="ru-RU" b="1" dirty="0" smtClean="0">
                <a:solidFill>
                  <a:srgbClr val="9900CC"/>
                </a:solidFill>
              </a:rPr>
              <a:t> на </a:t>
            </a:r>
            <a:r>
              <a:rPr lang="ru-RU" b="1" dirty="0" err="1" smtClean="0">
                <a:solidFill>
                  <a:srgbClr val="9900CC"/>
                </a:solidFill>
              </a:rPr>
              <a:t>своєму</a:t>
            </a:r>
            <a:r>
              <a:rPr lang="ru-RU" b="1" dirty="0" smtClean="0">
                <a:solidFill>
                  <a:srgbClr val="9900CC"/>
                </a:solidFill>
              </a:rPr>
              <a:t> </a:t>
            </a:r>
            <a:r>
              <a:rPr lang="ru-RU" b="1" dirty="0" err="1" smtClean="0">
                <a:solidFill>
                  <a:srgbClr val="9900CC"/>
                </a:solidFill>
              </a:rPr>
              <a:t>тілі</a:t>
            </a:r>
            <a:r>
              <a:rPr lang="ru-RU" b="1" dirty="0" smtClean="0">
                <a:solidFill>
                  <a:srgbClr val="9900CC"/>
                </a:solidFill>
              </a:rPr>
              <a:t>, </a:t>
            </a:r>
            <a:r>
              <a:rPr lang="ru-RU" b="1" dirty="0" err="1" smtClean="0">
                <a:solidFill>
                  <a:srgbClr val="9900CC"/>
                </a:solidFill>
              </a:rPr>
              <a:t>спочатку</a:t>
            </a:r>
            <a:r>
              <a:rPr lang="ru-RU" b="1" dirty="0" smtClean="0">
                <a:solidFill>
                  <a:srgbClr val="9900CC"/>
                </a:solidFill>
              </a:rPr>
              <a:t> </a:t>
            </a:r>
            <a:r>
              <a:rPr lang="ru-RU" b="1" dirty="0" err="1" smtClean="0">
                <a:solidFill>
                  <a:srgbClr val="9900CC"/>
                </a:solidFill>
              </a:rPr>
              <a:t>робимо</a:t>
            </a:r>
            <a:r>
              <a:rPr lang="ru-RU" b="1" dirty="0" smtClean="0">
                <a:solidFill>
                  <a:srgbClr val="9900CC"/>
                </a:solidFill>
              </a:rPr>
              <a:t> </a:t>
            </a:r>
            <a:r>
              <a:rPr lang="ru-RU" b="1" dirty="0" err="1" smtClean="0">
                <a:solidFill>
                  <a:srgbClr val="9900CC"/>
                </a:solidFill>
              </a:rPr>
              <a:t>від</a:t>
            </a:r>
            <a:r>
              <a:rPr lang="ru-RU" b="1" dirty="0" smtClean="0">
                <a:solidFill>
                  <a:srgbClr val="9900CC"/>
                </a:solidFill>
              </a:rPr>
              <a:t> 10 до 20 </a:t>
            </a:r>
            <a:r>
              <a:rPr lang="ru-RU" b="1" dirty="0" err="1" smtClean="0">
                <a:solidFill>
                  <a:srgbClr val="9900CC"/>
                </a:solidFill>
              </a:rPr>
              <a:t>якомога</a:t>
            </a:r>
            <a:r>
              <a:rPr lang="ru-RU" b="1" dirty="0" smtClean="0">
                <a:solidFill>
                  <a:srgbClr val="9900CC"/>
                </a:solidFill>
              </a:rPr>
              <a:t> </a:t>
            </a:r>
            <a:r>
              <a:rPr lang="ru-RU" b="1" dirty="0" err="1" smtClean="0">
                <a:solidFill>
                  <a:srgbClr val="9900CC"/>
                </a:solidFill>
              </a:rPr>
              <a:t>глибших</a:t>
            </a:r>
            <a:r>
              <a:rPr lang="ru-RU" b="1" dirty="0" smtClean="0">
                <a:solidFill>
                  <a:srgbClr val="9900CC"/>
                </a:solidFill>
              </a:rPr>
              <a:t> </a:t>
            </a:r>
            <a:r>
              <a:rPr lang="ru-RU" b="1" dirty="0" err="1" smtClean="0">
                <a:solidFill>
                  <a:srgbClr val="9900CC"/>
                </a:solidFill>
              </a:rPr>
              <a:t>вдихів</a:t>
            </a:r>
            <a:r>
              <a:rPr lang="ru-RU" b="1" dirty="0" smtClean="0">
                <a:solidFill>
                  <a:srgbClr val="9900CC"/>
                </a:solidFill>
              </a:rPr>
              <a:t>, </a:t>
            </a:r>
            <a:r>
              <a:rPr lang="ru-RU" b="1" dirty="0" err="1" smtClean="0">
                <a:solidFill>
                  <a:srgbClr val="9900CC"/>
                </a:solidFill>
              </a:rPr>
              <a:t>затримуємо</a:t>
            </a:r>
            <a:r>
              <a:rPr lang="ru-RU" b="1" dirty="0" smtClean="0">
                <a:solidFill>
                  <a:srgbClr val="9900CC"/>
                </a:solidFill>
              </a:rPr>
              <a:t> </a:t>
            </a:r>
            <a:r>
              <a:rPr lang="ru-RU" b="1" dirty="0" err="1" smtClean="0">
                <a:solidFill>
                  <a:srgbClr val="9900CC"/>
                </a:solidFill>
              </a:rPr>
              <a:t>повітря</a:t>
            </a:r>
            <a:r>
              <a:rPr lang="ru-RU" b="1" dirty="0" smtClean="0">
                <a:solidFill>
                  <a:srgbClr val="9900CC"/>
                </a:solidFill>
              </a:rPr>
              <a:t> на </a:t>
            </a:r>
            <a:r>
              <a:rPr lang="ru-RU" b="1" dirty="0" err="1" smtClean="0">
                <a:solidFill>
                  <a:srgbClr val="9900CC"/>
                </a:solidFill>
              </a:rPr>
              <a:t>кілька</a:t>
            </a:r>
            <a:r>
              <a:rPr lang="ru-RU" b="1" dirty="0" smtClean="0">
                <a:solidFill>
                  <a:srgbClr val="9900CC"/>
                </a:solidFill>
              </a:rPr>
              <a:t> секунд, </a:t>
            </a:r>
            <a:r>
              <a:rPr lang="ru-RU" b="1" dirty="0" err="1" smtClean="0">
                <a:solidFill>
                  <a:srgbClr val="9900CC"/>
                </a:solidFill>
              </a:rPr>
              <a:t>далі</a:t>
            </a:r>
            <a:r>
              <a:rPr lang="ru-RU" b="1" dirty="0" smtClean="0">
                <a:solidFill>
                  <a:srgbClr val="9900CC"/>
                </a:solidFill>
              </a:rPr>
              <a:t> </a:t>
            </a:r>
            <a:r>
              <a:rPr lang="ru-RU" b="1" dirty="0" err="1" smtClean="0">
                <a:solidFill>
                  <a:srgbClr val="9900CC"/>
                </a:solidFill>
              </a:rPr>
              <a:t>повільно</a:t>
            </a:r>
            <a:r>
              <a:rPr lang="ru-RU" b="1" dirty="0" smtClean="0">
                <a:solidFill>
                  <a:srgbClr val="9900CC"/>
                </a:solidFill>
              </a:rPr>
              <a:t> </a:t>
            </a:r>
            <a:r>
              <a:rPr lang="ru-RU" b="1" dirty="0" err="1" smtClean="0">
                <a:solidFill>
                  <a:srgbClr val="9900CC"/>
                </a:solidFill>
              </a:rPr>
              <a:t>видихаємо</a:t>
            </a:r>
            <a:endParaRPr lang="ru-RU" b="1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3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 defTabSz="1219170">
              <a:buClr>
                <a:srgbClr val="000000"/>
              </a:buClr>
              <a:defRPr/>
            </a:pPr>
            <a:fld id="{00000000-1234-1234-1234-123412341234}" type="slidenum">
              <a:rPr lang="en" sz="1600" kern="0">
                <a:solidFill>
                  <a:srgbClr val="00AE9D"/>
                </a:solidFill>
                <a:latin typeface="Karla"/>
                <a:sym typeface="Karla"/>
              </a:rPr>
              <a:pPr algn="l" defTabSz="1219170">
                <a:buClr>
                  <a:srgbClr val="000000"/>
                </a:buClr>
                <a:defRPr/>
              </a:pPr>
              <a:t>22</a:t>
            </a:fld>
            <a:endParaRPr lang="en" sz="1600" kern="0">
              <a:solidFill>
                <a:srgbClr val="00AE9D"/>
              </a:solidFill>
              <a:latin typeface="Karla"/>
              <a:sym typeface="Karl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270" y="530183"/>
            <a:ext cx="4286397" cy="2411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7351" y="689293"/>
            <a:ext cx="6959967" cy="2062103"/>
          </a:xfrm>
          <a:prstGeom prst="rect">
            <a:avLst/>
          </a:prstGeom>
          <a:ln>
            <a:solidFill>
              <a:srgbClr val="99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9900CC"/>
                </a:solidFill>
                <a:ea typeface="Karla"/>
                <a:cs typeface="Karla"/>
                <a:sym typeface="Karla"/>
              </a:rPr>
              <a:t>За </a:t>
            </a:r>
            <a:r>
              <a:rPr lang="ru-RU" sz="3200" b="1" dirty="0" err="1">
                <a:solidFill>
                  <a:srgbClr val="9900CC"/>
                </a:solidFill>
                <a:ea typeface="Karla"/>
                <a:cs typeface="Karla"/>
                <a:sym typeface="Karla"/>
              </a:rPr>
              <a:t>допомогою</a:t>
            </a:r>
            <a:r>
              <a:rPr lang="ru-RU" sz="3200" b="1" dirty="0">
                <a:solidFill>
                  <a:srgbClr val="9900CC"/>
                </a:solidFill>
                <a:ea typeface="Karla"/>
                <a:cs typeface="Karla"/>
                <a:sym typeface="Karla"/>
              </a:rPr>
              <a:t> </a:t>
            </a:r>
            <a:r>
              <a:rPr lang="ru-RU" sz="3200" b="1" dirty="0" err="1">
                <a:solidFill>
                  <a:srgbClr val="9900CC"/>
                </a:solidFill>
                <a:ea typeface="Karla"/>
                <a:cs typeface="Karla"/>
                <a:sym typeface="Karla"/>
              </a:rPr>
              <a:t>зору</a:t>
            </a:r>
            <a:r>
              <a:rPr lang="ru-RU" sz="3200" b="1" dirty="0">
                <a:solidFill>
                  <a:srgbClr val="9900CC"/>
                </a:solidFill>
                <a:ea typeface="Karla"/>
                <a:cs typeface="Karla"/>
                <a:sym typeface="Karla"/>
              </a:rPr>
              <a:t> </a:t>
            </a:r>
            <a:r>
              <a:rPr lang="ru-RU" sz="3200" b="1" dirty="0" err="1">
                <a:solidFill>
                  <a:srgbClr val="9900CC"/>
                </a:solidFill>
                <a:ea typeface="Karla"/>
                <a:cs typeface="Karla"/>
                <a:sym typeface="Karla"/>
              </a:rPr>
              <a:t>знаходимо</a:t>
            </a:r>
            <a:r>
              <a:rPr lang="ru-RU" sz="3200" b="1" dirty="0">
                <a:solidFill>
                  <a:srgbClr val="9900CC"/>
                </a:solidFill>
                <a:ea typeface="Karla"/>
                <a:cs typeface="Karla"/>
                <a:sym typeface="Karla"/>
              </a:rPr>
              <a:t> </a:t>
            </a:r>
            <a:r>
              <a:rPr lang="ru-RU" sz="3200" b="1" dirty="0" err="1">
                <a:solidFill>
                  <a:srgbClr val="9900CC"/>
                </a:solidFill>
                <a:ea typeface="Karla"/>
                <a:cs typeface="Karla"/>
                <a:sym typeface="Karla"/>
              </a:rPr>
              <a:t>речі</a:t>
            </a:r>
            <a:r>
              <a:rPr lang="ru-RU" sz="3200" b="1" dirty="0">
                <a:solidFill>
                  <a:srgbClr val="9900CC"/>
                </a:solidFill>
                <a:ea typeface="Karla"/>
                <a:cs typeface="Karla"/>
                <a:sym typeface="Karla"/>
              </a:rPr>
              <a:t>, </a:t>
            </a:r>
            <a:r>
              <a:rPr lang="ru-RU" sz="3200" b="1" dirty="0" err="1">
                <a:solidFill>
                  <a:srgbClr val="9900CC"/>
                </a:solidFill>
                <a:ea typeface="Karla"/>
                <a:cs typeface="Karla"/>
                <a:sym typeface="Karla"/>
              </a:rPr>
              <a:t>роздивлюячись</a:t>
            </a:r>
            <a:r>
              <a:rPr lang="ru-RU" sz="3200" b="1" dirty="0">
                <a:solidFill>
                  <a:srgbClr val="9900CC"/>
                </a:solidFill>
                <a:ea typeface="Karla"/>
                <a:cs typeface="Karla"/>
                <a:sym typeface="Karla"/>
              </a:rPr>
              <a:t> </a:t>
            </a:r>
            <a:r>
              <a:rPr lang="ru-RU" sz="3200" b="1" dirty="0" err="1">
                <a:solidFill>
                  <a:srgbClr val="9900CC"/>
                </a:solidFill>
                <a:ea typeface="Karla"/>
                <a:cs typeface="Karla"/>
                <a:sym typeface="Karla"/>
              </a:rPr>
              <a:t>які</a:t>
            </a:r>
            <a:r>
              <a:rPr lang="ru-RU" sz="3200" b="1" dirty="0">
                <a:solidFill>
                  <a:srgbClr val="9900CC"/>
                </a:solidFill>
                <a:ea typeface="Karla"/>
                <a:cs typeface="Karla"/>
                <a:sym typeface="Karla"/>
              </a:rPr>
              <a:t>, </a:t>
            </a:r>
            <a:r>
              <a:rPr lang="ru-RU" sz="3200" b="1" dirty="0" err="1">
                <a:solidFill>
                  <a:srgbClr val="9900CC"/>
                </a:solidFill>
                <a:ea typeface="Karla"/>
                <a:cs typeface="Karla"/>
                <a:sym typeface="Karla"/>
              </a:rPr>
              <a:t>отримуємо</a:t>
            </a:r>
            <a:r>
              <a:rPr lang="ru-RU" sz="3200" b="1" dirty="0">
                <a:solidFill>
                  <a:srgbClr val="9900CC"/>
                </a:solidFill>
                <a:ea typeface="Karla"/>
                <a:cs typeface="Karla"/>
                <a:sym typeface="Karla"/>
              </a:rPr>
              <a:t> </a:t>
            </a:r>
            <a:r>
              <a:rPr lang="ru-RU" sz="3200" b="1" dirty="0" err="1">
                <a:solidFill>
                  <a:srgbClr val="9900CC"/>
                </a:solidFill>
                <a:ea typeface="Karla"/>
                <a:cs typeface="Karla"/>
                <a:sym typeface="Karla"/>
              </a:rPr>
              <a:t>задоволення</a:t>
            </a:r>
            <a:r>
              <a:rPr lang="ru-RU" sz="3200" b="1" dirty="0">
                <a:solidFill>
                  <a:srgbClr val="9900CC"/>
                </a:solidFill>
                <a:ea typeface="Karla"/>
                <a:cs typeface="Karla"/>
                <a:sym typeface="Karla"/>
              </a:rPr>
              <a:t> </a:t>
            </a:r>
          </a:p>
          <a:p>
            <a:pPr algn="ctr"/>
            <a:r>
              <a:rPr lang="ru-RU" sz="3200" b="1" i="1" dirty="0">
                <a:solidFill>
                  <a:srgbClr val="9900CC"/>
                </a:solidFill>
                <a:ea typeface="Karla"/>
                <a:cs typeface="Karla"/>
                <a:sym typeface="Karla"/>
              </a:rPr>
              <a:t>(</a:t>
            </a:r>
            <a:r>
              <a:rPr lang="ru-RU" sz="3200" b="1" i="1" dirty="0" err="1">
                <a:solidFill>
                  <a:srgbClr val="9900CC"/>
                </a:solidFill>
                <a:ea typeface="Karla"/>
                <a:cs typeface="Karla"/>
                <a:sym typeface="Karla"/>
              </a:rPr>
              <a:t>квіти</a:t>
            </a:r>
            <a:r>
              <a:rPr lang="ru-RU" sz="3200" b="1" i="1" dirty="0">
                <a:solidFill>
                  <a:srgbClr val="9900CC"/>
                </a:solidFill>
                <a:ea typeface="Karla"/>
                <a:cs typeface="Karla"/>
                <a:sym typeface="Karla"/>
              </a:rPr>
              <a:t>, </a:t>
            </a:r>
            <a:r>
              <a:rPr lang="ru-RU" sz="3200" b="1" i="1" dirty="0" err="1">
                <a:solidFill>
                  <a:srgbClr val="9900CC"/>
                </a:solidFill>
                <a:ea typeface="Karla"/>
                <a:cs typeface="Karla"/>
                <a:sym typeface="Karla"/>
              </a:rPr>
              <a:t>сонечко</a:t>
            </a:r>
            <a:r>
              <a:rPr lang="ru-RU" sz="3200" b="1" i="1" dirty="0">
                <a:solidFill>
                  <a:srgbClr val="9900CC"/>
                </a:solidFill>
                <a:ea typeface="Karla"/>
                <a:cs typeface="Karla"/>
                <a:sym typeface="Karla"/>
              </a:rPr>
              <a:t>, </a:t>
            </a:r>
            <a:r>
              <a:rPr lang="ru-RU" sz="3200" b="1" i="1" dirty="0" err="1">
                <a:solidFill>
                  <a:srgbClr val="9900CC"/>
                </a:solidFill>
                <a:ea typeface="Karla"/>
                <a:cs typeface="Karla"/>
                <a:sym typeface="Karla"/>
              </a:rPr>
              <a:t>рідні</a:t>
            </a:r>
            <a:r>
              <a:rPr lang="ru-RU" sz="3200" b="1" i="1" dirty="0">
                <a:solidFill>
                  <a:srgbClr val="9900CC"/>
                </a:solidFill>
                <a:ea typeface="Karla"/>
                <a:cs typeface="Karla"/>
                <a:sym typeface="Karla"/>
              </a:rPr>
              <a:t>...)</a:t>
            </a:r>
            <a:endParaRPr lang="en-US" sz="3200" b="1" i="1" dirty="0">
              <a:solidFill>
                <a:srgbClr val="9900CC"/>
              </a:solidFill>
              <a:ea typeface="Karla"/>
              <a:cs typeface="Karla"/>
              <a:sym typeface="Karl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95" y="3299175"/>
            <a:ext cx="33909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055364" y="3468274"/>
            <a:ext cx="8021284" cy="2062103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0070C0"/>
                </a:solidFill>
                <a:ea typeface="Karla"/>
                <a:cs typeface="Karla"/>
              </a:rPr>
              <a:t>Намагаємося</a:t>
            </a:r>
            <a:r>
              <a:rPr lang="ru-RU" sz="3200" b="1" dirty="0">
                <a:solidFill>
                  <a:srgbClr val="0070C0"/>
                </a:solidFill>
                <a:ea typeface="Karla"/>
                <a:cs typeface="Karla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ea typeface="Karla"/>
                <a:cs typeface="Karla"/>
              </a:rPr>
              <a:t>почути</a:t>
            </a:r>
            <a:r>
              <a:rPr lang="ru-RU" sz="3200" b="1" dirty="0">
                <a:solidFill>
                  <a:srgbClr val="0070C0"/>
                </a:solidFill>
                <a:ea typeface="Karla"/>
                <a:cs typeface="Karla"/>
              </a:rPr>
              <a:t> звуки, на </a:t>
            </a:r>
            <a:r>
              <a:rPr lang="ru-RU" sz="3200" b="1" dirty="0" err="1">
                <a:solidFill>
                  <a:srgbClr val="0070C0"/>
                </a:solidFill>
                <a:ea typeface="Karla"/>
                <a:cs typeface="Karla"/>
              </a:rPr>
              <a:t>які</a:t>
            </a:r>
            <a:r>
              <a:rPr lang="ru-RU" sz="3200" b="1" dirty="0">
                <a:solidFill>
                  <a:srgbClr val="0070C0"/>
                </a:solidFill>
                <a:ea typeface="Karla"/>
                <a:cs typeface="Karla"/>
              </a:rPr>
              <a:t> ми </a:t>
            </a:r>
            <a:r>
              <a:rPr lang="ru-RU" sz="3200" b="1" dirty="0" err="1">
                <a:solidFill>
                  <a:srgbClr val="0070C0"/>
                </a:solidFill>
                <a:ea typeface="Karla"/>
                <a:cs typeface="Karla"/>
              </a:rPr>
              <a:t>раніше</a:t>
            </a:r>
            <a:r>
              <a:rPr lang="ru-RU" sz="3200" b="1" dirty="0">
                <a:solidFill>
                  <a:srgbClr val="0070C0"/>
                </a:solidFill>
                <a:ea typeface="Karla"/>
                <a:cs typeface="Karla"/>
              </a:rPr>
              <a:t> не </a:t>
            </a:r>
            <a:r>
              <a:rPr lang="ru-RU" sz="3200" b="1" dirty="0" err="1">
                <a:solidFill>
                  <a:srgbClr val="0070C0"/>
                </a:solidFill>
                <a:ea typeface="Karla"/>
                <a:cs typeface="Karla"/>
              </a:rPr>
              <a:t>звертали</a:t>
            </a:r>
            <a:r>
              <a:rPr lang="ru-RU" sz="3200" b="1" dirty="0">
                <a:solidFill>
                  <a:srgbClr val="0070C0"/>
                </a:solidFill>
                <a:ea typeface="Karla"/>
                <a:cs typeface="Karla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ea typeface="Karla"/>
                <a:cs typeface="Karla"/>
              </a:rPr>
              <a:t>увагу</a:t>
            </a:r>
            <a:r>
              <a:rPr lang="ru-RU" sz="3200" b="1" dirty="0">
                <a:solidFill>
                  <a:srgbClr val="0070C0"/>
                </a:solidFill>
                <a:ea typeface="Karla"/>
                <a:cs typeface="Karla"/>
              </a:rPr>
              <a:t> </a:t>
            </a:r>
            <a:r>
              <a:rPr lang="ru-RU" sz="3200" b="1" i="1" dirty="0">
                <a:solidFill>
                  <a:srgbClr val="0070C0"/>
                </a:solidFill>
                <a:ea typeface="Karla"/>
                <a:cs typeface="Karla"/>
              </a:rPr>
              <a:t>(</a:t>
            </a:r>
            <a:r>
              <a:rPr lang="ru-RU" sz="3200" b="1" i="1" dirty="0" err="1">
                <a:solidFill>
                  <a:srgbClr val="0070C0"/>
                </a:solidFill>
                <a:ea typeface="Karla"/>
                <a:cs typeface="Karla"/>
              </a:rPr>
              <a:t>власне</a:t>
            </a:r>
            <a:r>
              <a:rPr lang="ru-RU" sz="3200" b="1" i="1" dirty="0">
                <a:solidFill>
                  <a:srgbClr val="0070C0"/>
                </a:solidFill>
                <a:ea typeface="Karla"/>
                <a:cs typeface="Karla"/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  <a:ea typeface="Karla"/>
                <a:cs typeface="Karla"/>
              </a:rPr>
              <a:t>дихання</a:t>
            </a:r>
            <a:r>
              <a:rPr lang="ru-RU" sz="3200" b="1" i="1" dirty="0">
                <a:solidFill>
                  <a:srgbClr val="0070C0"/>
                </a:solidFill>
                <a:ea typeface="Karla"/>
                <a:cs typeface="Karla"/>
              </a:rPr>
              <a:t>, </a:t>
            </a:r>
            <a:r>
              <a:rPr lang="ru-RU" sz="3200" b="1" i="1" dirty="0" err="1">
                <a:solidFill>
                  <a:srgbClr val="0070C0"/>
                </a:solidFill>
                <a:ea typeface="Karla"/>
                <a:cs typeface="Karla"/>
              </a:rPr>
              <a:t>муркотіння</a:t>
            </a:r>
            <a:r>
              <a:rPr lang="ru-RU" sz="3200" b="1" i="1" dirty="0">
                <a:solidFill>
                  <a:srgbClr val="0070C0"/>
                </a:solidFill>
                <a:ea typeface="Karla"/>
                <a:cs typeface="Karla"/>
              </a:rPr>
              <a:t> котика, </a:t>
            </a:r>
            <a:r>
              <a:rPr lang="ru-RU" sz="3200" b="1" i="1" dirty="0" err="1">
                <a:solidFill>
                  <a:srgbClr val="0070C0"/>
                </a:solidFill>
                <a:ea typeface="Karla"/>
                <a:cs typeface="Karla"/>
              </a:rPr>
              <a:t>розмови</a:t>
            </a:r>
            <a:r>
              <a:rPr lang="ru-RU" sz="3200" b="1" i="1" dirty="0">
                <a:solidFill>
                  <a:srgbClr val="0070C0"/>
                </a:solidFill>
                <a:ea typeface="Karla"/>
                <a:cs typeface="Karla"/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  <a:ea typeface="Karla"/>
                <a:cs typeface="Karla"/>
              </a:rPr>
              <a:t>дітей</a:t>
            </a:r>
            <a:r>
              <a:rPr lang="ru-RU" sz="3200" b="1" i="1" dirty="0">
                <a:solidFill>
                  <a:srgbClr val="0070C0"/>
                </a:solidFill>
                <a:ea typeface="Karla"/>
                <a:cs typeface="Karla"/>
              </a:rPr>
              <a:t> в </a:t>
            </a:r>
            <a:r>
              <a:rPr lang="ru-RU" sz="3200" b="1" i="1" dirty="0" err="1">
                <a:solidFill>
                  <a:srgbClr val="0070C0"/>
                </a:solidFill>
                <a:ea typeface="Karla"/>
                <a:cs typeface="Karla"/>
              </a:rPr>
              <a:t>іншій</a:t>
            </a:r>
            <a:r>
              <a:rPr lang="ru-RU" sz="3200" b="1" i="1" dirty="0">
                <a:solidFill>
                  <a:srgbClr val="0070C0"/>
                </a:solidFill>
                <a:ea typeface="Karla"/>
                <a:cs typeface="Karla"/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  <a:ea typeface="Karla"/>
                <a:cs typeface="Karla"/>
              </a:rPr>
              <a:t>кімнаті</a:t>
            </a:r>
            <a:r>
              <a:rPr lang="ru-RU" sz="3200" b="1" i="1" dirty="0">
                <a:solidFill>
                  <a:srgbClr val="0070C0"/>
                </a:solidFill>
                <a:ea typeface="Karla"/>
                <a:cs typeface="Karla"/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  <a:ea typeface="Karla"/>
                <a:cs typeface="Karla"/>
              </a:rPr>
              <a:t>тощо</a:t>
            </a:r>
            <a:r>
              <a:rPr lang="ru-RU" sz="3200" b="1" i="1" dirty="0">
                <a:solidFill>
                  <a:srgbClr val="0070C0"/>
                </a:solidFill>
                <a:ea typeface="Karla"/>
                <a:cs typeface="Karla"/>
              </a:rPr>
              <a:t>)</a:t>
            </a:r>
            <a:endParaRPr lang="en-US" sz="3200" b="1" i="1" dirty="0">
              <a:solidFill>
                <a:srgbClr val="0070C0"/>
              </a:solidFill>
              <a:ea typeface="Karla"/>
              <a:cs typeface="Karl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3112" y="5606107"/>
            <a:ext cx="5835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arla"/>
                <a:cs typeface="Karla"/>
                <a:sym typeface="Karla"/>
              </a:rPr>
              <a:t>Цього</a:t>
            </a:r>
            <a:r>
              <a:rPr lang="ru-RU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arla"/>
                <a:cs typeface="Karla"/>
                <a:sym typeface="Karla"/>
              </a:rPr>
              <a:t> </a:t>
            </a:r>
            <a:r>
              <a:rPr lang="ru-RU" sz="36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arla"/>
                <a:cs typeface="Karla"/>
                <a:sym typeface="Karla"/>
              </a:rPr>
              <a:t>навчаємо</a:t>
            </a:r>
            <a:r>
              <a:rPr lang="ru-RU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arla"/>
                <a:cs typeface="Karla"/>
                <a:sym typeface="Karla"/>
              </a:rPr>
              <a:t> й </a:t>
            </a:r>
            <a:r>
              <a:rPr lang="ru-RU" sz="36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arla"/>
                <a:cs typeface="Karla"/>
                <a:sym typeface="Karla"/>
              </a:rPr>
              <a:t>дітей</a:t>
            </a:r>
            <a:r>
              <a:rPr lang="ru-RU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arla"/>
                <a:cs typeface="Karla"/>
                <a:sym typeface="Karla"/>
              </a:rPr>
              <a:t>!</a:t>
            </a:r>
            <a:endParaRPr lang="en-US" sz="20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0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 defTabSz="1219170">
              <a:buClr>
                <a:srgbClr val="000000"/>
              </a:buClr>
              <a:defRPr/>
            </a:pPr>
            <a:fld id="{00000000-1234-1234-1234-123412341234}" type="slidenum">
              <a:rPr lang="en" sz="1600" kern="0">
                <a:solidFill>
                  <a:srgbClr val="00AE9D"/>
                </a:solidFill>
                <a:latin typeface="Karla"/>
                <a:sym typeface="Karla"/>
              </a:rPr>
              <a:pPr algn="l" defTabSz="1219170">
                <a:buClr>
                  <a:srgbClr val="000000"/>
                </a:buClr>
                <a:defRPr/>
              </a:pPr>
              <a:t>23</a:t>
            </a:fld>
            <a:endParaRPr lang="en" sz="1600" kern="0">
              <a:solidFill>
                <a:srgbClr val="00AE9D"/>
              </a:solidFill>
              <a:latin typeface="Karla"/>
              <a:sym typeface="Karl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221" y="2561588"/>
            <a:ext cx="11648184" cy="2062103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0070C0"/>
                </a:solidFill>
                <a:ea typeface="Karla"/>
                <a:cs typeface="Karla"/>
              </a:rPr>
              <a:t>Навколо</a:t>
            </a:r>
            <a:r>
              <a:rPr lang="ru-RU" sz="3200" b="1" dirty="0">
                <a:solidFill>
                  <a:srgbClr val="0070C0"/>
                </a:solidFill>
                <a:ea typeface="Karla"/>
                <a:cs typeface="Karla"/>
              </a:rPr>
              <a:t> </a:t>
            </a:r>
            <a:r>
              <a:rPr lang="ru-RU" sz="3200" b="1" dirty="0">
                <a:solidFill>
                  <a:srgbClr val="0070C0"/>
                </a:solidFill>
                <a:ea typeface="Karla"/>
                <a:cs typeface="Karla"/>
              </a:rPr>
              <a:t>нас є </a:t>
            </a:r>
            <a:r>
              <a:rPr lang="ru-RU" sz="3200" b="1" dirty="0" err="1">
                <a:solidFill>
                  <a:srgbClr val="0070C0"/>
                </a:solidFill>
                <a:ea typeface="Karla"/>
                <a:cs typeface="Karla"/>
              </a:rPr>
              <a:t>речі</a:t>
            </a:r>
            <a:r>
              <a:rPr lang="ru-RU" sz="3200" b="1" dirty="0">
                <a:solidFill>
                  <a:srgbClr val="0070C0"/>
                </a:solidFill>
                <a:ea typeface="Karla"/>
                <a:cs typeface="Karla"/>
              </a:rPr>
              <a:t>: чашка, телефон, </a:t>
            </a:r>
            <a:r>
              <a:rPr lang="ru-RU" sz="3200" b="1" dirty="0" err="1">
                <a:solidFill>
                  <a:srgbClr val="0070C0"/>
                </a:solidFill>
                <a:ea typeface="Karla"/>
                <a:cs typeface="Karla"/>
              </a:rPr>
              <a:t>яблуко</a:t>
            </a:r>
            <a:r>
              <a:rPr lang="ru-RU" sz="3200" b="1" dirty="0">
                <a:solidFill>
                  <a:srgbClr val="0070C0"/>
                </a:solidFill>
                <a:ea typeface="Karla"/>
                <a:cs typeface="Karla"/>
              </a:rPr>
              <a:t>, книжка і т.д., </a:t>
            </a:r>
            <a:r>
              <a:rPr lang="ru-RU" sz="3200" b="1" dirty="0" err="1">
                <a:solidFill>
                  <a:srgbClr val="0070C0"/>
                </a:solidFill>
                <a:ea typeface="Karla"/>
                <a:cs typeface="Karla"/>
              </a:rPr>
              <a:t>беручи</a:t>
            </a:r>
            <a:r>
              <a:rPr lang="ru-RU" sz="3200" b="1" dirty="0">
                <a:solidFill>
                  <a:srgbClr val="0070C0"/>
                </a:solidFill>
                <a:ea typeface="Karla"/>
                <a:cs typeface="Karla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ea typeface="Karla"/>
                <a:cs typeface="Karla"/>
              </a:rPr>
              <a:t>їх</a:t>
            </a:r>
            <a:r>
              <a:rPr lang="ru-RU" sz="3200" b="1" dirty="0">
                <a:solidFill>
                  <a:srgbClr val="0070C0"/>
                </a:solidFill>
                <a:ea typeface="Karla"/>
                <a:cs typeface="Karla"/>
              </a:rPr>
              <a:t> у руки </a:t>
            </a:r>
            <a:r>
              <a:rPr lang="ru-RU" sz="3200" b="1" dirty="0" err="1">
                <a:solidFill>
                  <a:srgbClr val="0070C0"/>
                </a:solidFill>
                <a:ea typeface="Karla"/>
                <a:cs typeface="Karla"/>
              </a:rPr>
              <a:t>проговорюємо</a:t>
            </a:r>
            <a:r>
              <a:rPr lang="ru-RU" sz="3200" b="1" dirty="0">
                <a:solidFill>
                  <a:srgbClr val="0070C0"/>
                </a:solidFill>
                <a:ea typeface="Karla"/>
                <a:cs typeface="Karla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ea typeface="Karla"/>
                <a:cs typeface="Karla"/>
              </a:rPr>
              <a:t>вголос</a:t>
            </a:r>
            <a:r>
              <a:rPr lang="ru-RU" sz="3200" b="1" dirty="0">
                <a:solidFill>
                  <a:srgbClr val="0070C0"/>
                </a:solidFill>
                <a:ea typeface="Karla"/>
                <a:cs typeface="Karla"/>
              </a:rPr>
              <a:t> те, </a:t>
            </a:r>
            <a:r>
              <a:rPr lang="ru-RU" sz="3200" b="1" dirty="0" err="1">
                <a:solidFill>
                  <a:srgbClr val="0070C0"/>
                </a:solidFill>
                <a:ea typeface="Karla"/>
                <a:cs typeface="Karla"/>
              </a:rPr>
              <a:t>що</a:t>
            </a:r>
            <a:r>
              <a:rPr lang="ru-RU" sz="3200" b="1" dirty="0">
                <a:solidFill>
                  <a:srgbClr val="0070C0"/>
                </a:solidFill>
                <a:ea typeface="Karla"/>
                <a:cs typeface="Karla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ea typeface="Karla"/>
                <a:cs typeface="Karla"/>
              </a:rPr>
              <a:t>відчуваємо</a:t>
            </a:r>
            <a:r>
              <a:rPr lang="ru-RU" sz="3200" b="1" dirty="0">
                <a:solidFill>
                  <a:srgbClr val="0070C0"/>
                </a:solidFill>
                <a:ea typeface="Karla"/>
                <a:cs typeface="Karla"/>
              </a:rPr>
              <a:t> </a:t>
            </a:r>
            <a:r>
              <a:rPr lang="ru-RU" sz="3200" b="1" i="1" dirty="0">
                <a:solidFill>
                  <a:srgbClr val="0070C0"/>
                </a:solidFill>
                <a:ea typeface="Karla"/>
                <a:cs typeface="Karla"/>
              </a:rPr>
              <a:t>(</a:t>
            </a:r>
            <a:r>
              <a:rPr lang="ru-RU" sz="3200" b="1" i="1" dirty="0" err="1">
                <a:solidFill>
                  <a:srgbClr val="0070C0"/>
                </a:solidFill>
                <a:ea typeface="Karla"/>
                <a:cs typeface="Karla"/>
              </a:rPr>
              <a:t>наприклад</a:t>
            </a:r>
            <a:r>
              <a:rPr lang="ru-RU" sz="3200" b="1" i="1" dirty="0">
                <a:solidFill>
                  <a:srgbClr val="0070C0"/>
                </a:solidFill>
                <a:ea typeface="Karla"/>
                <a:cs typeface="Karla"/>
              </a:rPr>
              <a:t>, чашка - тепла, </a:t>
            </a:r>
            <a:r>
              <a:rPr lang="ru-RU" sz="3200" b="1" i="1" dirty="0" err="1">
                <a:solidFill>
                  <a:srgbClr val="0070C0"/>
                </a:solidFill>
                <a:ea typeface="Karla"/>
                <a:cs typeface="Karla"/>
              </a:rPr>
              <a:t>прозора</a:t>
            </a:r>
            <a:r>
              <a:rPr lang="ru-RU" sz="3200" b="1" i="1" dirty="0">
                <a:solidFill>
                  <a:srgbClr val="0070C0"/>
                </a:solidFill>
                <a:ea typeface="Karla"/>
                <a:cs typeface="Karla"/>
              </a:rPr>
              <a:t>, кругла, гладенька), </a:t>
            </a:r>
            <a:r>
              <a:rPr lang="ru-RU" sz="3200" b="1" dirty="0" err="1">
                <a:solidFill>
                  <a:srgbClr val="0070C0"/>
                </a:solidFill>
                <a:ea typeface="Karla"/>
                <a:cs typeface="Karla"/>
              </a:rPr>
              <a:t>також</a:t>
            </a:r>
            <a:r>
              <a:rPr lang="ru-RU" sz="3200" b="1" dirty="0">
                <a:solidFill>
                  <a:srgbClr val="0070C0"/>
                </a:solidFill>
                <a:ea typeface="Karla"/>
                <a:cs typeface="Karla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ea typeface="Karla"/>
                <a:cs typeface="Karla"/>
              </a:rPr>
              <a:t>можуть</a:t>
            </a:r>
            <a:r>
              <a:rPr lang="ru-RU" sz="3200" b="1" dirty="0">
                <a:solidFill>
                  <a:srgbClr val="0070C0"/>
                </a:solidFill>
                <a:ea typeface="Karla"/>
                <a:cs typeface="Karla"/>
              </a:rPr>
              <a:t> бути </a:t>
            </a:r>
            <a:r>
              <a:rPr lang="ru-RU" sz="3200" b="1" dirty="0" err="1">
                <a:solidFill>
                  <a:srgbClr val="0070C0"/>
                </a:solidFill>
                <a:ea typeface="Karla"/>
                <a:cs typeface="Karla"/>
              </a:rPr>
              <a:t>домашні</a:t>
            </a:r>
            <a:r>
              <a:rPr lang="ru-RU" sz="3200" b="1" dirty="0">
                <a:solidFill>
                  <a:srgbClr val="0070C0"/>
                </a:solidFill>
                <a:ea typeface="Karla"/>
                <a:cs typeface="Karla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ea typeface="Karla"/>
                <a:cs typeface="Karla"/>
              </a:rPr>
              <a:t>улюбленці</a:t>
            </a:r>
            <a:endParaRPr lang="en-US" sz="3200" b="1" dirty="0">
              <a:solidFill>
                <a:srgbClr val="0070C0"/>
              </a:solidFill>
              <a:ea typeface="Karla"/>
              <a:cs typeface="Karl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4673223"/>
            <a:ext cx="38100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881" y="4673223"/>
            <a:ext cx="38100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3704" y="1"/>
            <a:ext cx="3175000" cy="255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631" y="114299"/>
            <a:ext cx="3492500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865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 defTabSz="1219170">
              <a:buClr>
                <a:srgbClr val="000000"/>
              </a:buClr>
              <a:defRPr/>
            </a:pPr>
            <a:fld id="{00000000-1234-1234-1234-123412341234}" type="slidenum">
              <a:rPr lang="en" sz="1600" kern="0">
                <a:solidFill>
                  <a:srgbClr val="00AE9D"/>
                </a:solidFill>
                <a:latin typeface="Karla"/>
                <a:sym typeface="Karla"/>
              </a:rPr>
              <a:pPr algn="l" defTabSz="1219170">
                <a:buClr>
                  <a:srgbClr val="000000"/>
                </a:buClr>
                <a:defRPr/>
              </a:pPr>
              <a:t>24</a:t>
            </a:fld>
            <a:endParaRPr lang="en" sz="1600" kern="0">
              <a:solidFill>
                <a:srgbClr val="00AE9D"/>
              </a:solidFill>
              <a:latin typeface="Karla"/>
              <a:sym typeface="Karl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1963" y="562847"/>
            <a:ext cx="7916028" cy="1569660"/>
          </a:xfrm>
          <a:prstGeom prst="rect">
            <a:avLst/>
          </a:prstGeom>
          <a:ln>
            <a:solidFill>
              <a:srgbClr val="99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9900CC"/>
                </a:solidFill>
              </a:rPr>
              <a:t>За </a:t>
            </a:r>
            <a:r>
              <a:rPr lang="ru-RU" sz="3200" b="1" dirty="0" err="1">
                <a:solidFill>
                  <a:srgbClr val="9900CC"/>
                </a:solidFill>
              </a:rPr>
              <a:t>допомогою</a:t>
            </a:r>
            <a:r>
              <a:rPr lang="ru-RU" sz="3200" b="1" dirty="0">
                <a:solidFill>
                  <a:srgbClr val="9900CC"/>
                </a:solidFill>
              </a:rPr>
              <a:t> нюху </a:t>
            </a:r>
            <a:r>
              <a:rPr lang="ru-RU" sz="3200" b="1" dirty="0" err="1">
                <a:solidFill>
                  <a:srgbClr val="9900CC"/>
                </a:solidFill>
              </a:rPr>
              <a:t>намагаємося</a:t>
            </a:r>
            <a:r>
              <a:rPr lang="ru-RU" sz="3200" b="1" dirty="0">
                <a:solidFill>
                  <a:srgbClr val="9900CC"/>
                </a:solidFill>
              </a:rPr>
              <a:t> </a:t>
            </a:r>
            <a:r>
              <a:rPr lang="ru-RU" sz="3200" b="1" dirty="0" err="1">
                <a:solidFill>
                  <a:srgbClr val="9900CC"/>
                </a:solidFill>
              </a:rPr>
              <a:t>відчути</a:t>
            </a:r>
            <a:r>
              <a:rPr lang="ru-RU" sz="3200" b="1" dirty="0">
                <a:solidFill>
                  <a:srgbClr val="9900CC"/>
                </a:solidFill>
              </a:rPr>
              <a:t> </a:t>
            </a:r>
            <a:r>
              <a:rPr lang="ru-RU" sz="3200" b="1" dirty="0" err="1">
                <a:solidFill>
                  <a:srgbClr val="9900CC"/>
                </a:solidFill>
              </a:rPr>
              <a:t>приємний</a:t>
            </a:r>
            <a:r>
              <a:rPr lang="ru-RU" sz="3200" b="1" dirty="0">
                <a:solidFill>
                  <a:srgbClr val="9900CC"/>
                </a:solidFill>
              </a:rPr>
              <a:t> запах: </a:t>
            </a:r>
            <a:r>
              <a:rPr lang="ru-RU" sz="3200" b="1" dirty="0" err="1">
                <a:solidFill>
                  <a:srgbClr val="9900CC"/>
                </a:solidFill>
              </a:rPr>
              <a:t>кави</a:t>
            </a:r>
            <a:r>
              <a:rPr lang="ru-RU" sz="3200" b="1" dirty="0">
                <a:solidFill>
                  <a:srgbClr val="9900CC"/>
                </a:solidFill>
              </a:rPr>
              <a:t>, ароматного чаю, </a:t>
            </a:r>
            <a:r>
              <a:rPr lang="ru-RU" sz="3200" b="1" dirty="0" err="1">
                <a:solidFill>
                  <a:srgbClr val="9900CC"/>
                </a:solidFill>
              </a:rPr>
              <a:t>повітря</a:t>
            </a:r>
            <a:r>
              <a:rPr lang="ru-RU" sz="3200" b="1" dirty="0">
                <a:solidFill>
                  <a:srgbClr val="9900CC"/>
                </a:solidFill>
              </a:rPr>
              <a:t> </a:t>
            </a:r>
            <a:r>
              <a:rPr lang="ru-RU" sz="3200" b="1" dirty="0" err="1">
                <a:solidFill>
                  <a:srgbClr val="9900CC"/>
                </a:solidFill>
              </a:rPr>
              <a:t>тощо</a:t>
            </a:r>
            <a:endParaRPr lang="ru-RU" sz="3200" b="1" dirty="0">
              <a:solidFill>
                <a:srgbClr val="9900CC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191011"/>
            <a:ext cx="38100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859339" y="3213948"/>
            <a:ext cx="8132020" cy="255454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0070C0"/>
                </a:solidFill>
              </a:rPr>
              <a:t>В</a:t>
            </a:r>
            <a:r>
              <a:rPr lang="ru-RU" sz="3200" b="1" dirty="0" err="1">
                <a:solidFill>
                  <a:srgbClr val="0070C0"/>
                </a:solidFill>
              </a:rPr>
              <a:t>ідчути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>
                <a:solidFill>
                  <a:srgbClr val="0070C0"/>
                </a:solidFill>
              </a:rPr>
              <a:t>себе </a:t>
            </a:r>
            <a:r>
              <a:rPr lang="ru-RU" sz="3200" b="1" dirty="0">
                <a:solidFill>
                  <a:srgbClr val="0070C0"/>
                </a:solidFill>
              </a:rPr>
              <a:t>«тут </a:t>
            </a:r>
            <a:r>
              <a:rPr lang="ru-RU" sz="3200" b="1" dirty="0">
                <a:solidFill>
                  <a:srgbClr val="0070C0"/>
                </a:solidFill>
              </a:rPr>
              <a:t>і </a:t>
            </a:r>
            <a:r>
              <a:rPr lang="ru-RU" sz="3200" b="1" dirty="0" err="1">
                <a:solidFill>
                  <a:srgbClr val="0070C0"/>
                </a:solidFill>
              </a:rPr>
              <a:t>тепер</a:t>
            </a:r>
            <a:r>
              <a:rPr lang="ru-RU" sz="3200" b="1" dirty="0">
                <a:solidFill>
                  <a:srgbClr val="0070C0"/>
                </a:solidFill>
              </a:rPr>
              <a:t>» </a:t>
            </a:r>
            <a:r>
              <a:rPr lang="ru-RU" sz="3200" b="1" dirty="0" err="1">
                <a:solidFill>
                  <a:srgbClr val="0070C0"/>
                </a:solidFill>
              </a:rPr>
              <a:t>допоможе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також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прогорювання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вголос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відчуттів</a:t>
            </a:r>
            <a:r>
              <a:rPr lang="ru-RU" sz="3200" b="1" dirty="0">
                <a:solidFill>
                  <a:srgbClr val="0070C0"/>
                </a:solidFill>
              </a:rPr>
              <a:t> смаку </a:t>
            </a:r>
            <a:r>
              <a:rPr lang="ru-RU" sz="3200" b="1" i="1" dirty="0">
                <a:solidFill>
                  <a:srgbClr val="0070C0"/>
                </a:solidFill>
              </a:rPr>
              <a:t>(</a:t>
            </a:r>
            <a:r>
              <a:rPr lang="ru-RU" sz="3200" b="1" i="1" dirty="0" err="1">
                <a:solidFill>
                  <a:srgbClr val="0070C0"/>
                </a:solidFill>
              </a:rPr>
              <a:t>кислий</a:t>
            </a:r>
            <a:r>
              <a:rPr lang="ru-RU" sz="3200" b="1" i="1" dirty="0">
                <a:solidFill>
                  <a:srgbClr val="0070C0"/>
                </a:solidFill>
              </a:rPr>
              <a:t>, </a:t>
            </a:r>
            <a:r>
              <a:rPr lang="ru-RU" sz="3200" b="1" i="1" dirty="0" err="1">
                <a:solidFill>
                  <a:srgbClr val="0070C0"/>
                </a:solidFill>
              </a:rPr>
              <a:t>соковите</a:t>
            </a:r>
            <a:r>
              <a:rPr lang="ru-RU" sz="3200" b="1" i="1" dirty="0">
                <a:solidFill>
                  <a:srgbClr val="0070C0"/>
                </a:solidFill>
              </a:rPr>
              <a:t>, </a:t>
            </a:r>
            <a:r>
              <a:rPr lang="ru-RU" sz="3200" b="1" i="1" dirty="0" err="1">
                <a:solidFill>
                  <a:srgbClr val="0070C0"/>
                </a:solidFill>
              </a:rPr>
              <a:t>свіжа</a:t>
            </a:r>
            <a:r>
              <a:rPr lang="ru-RU" sz="3200" b="1" i="1" dirty="0">
                <a:solidFill>
                  <a:srgbClr val="0070C0"/>
                </a:solidFill>
              </a:rPr>
              <a:t>) </a:t>
            </a:r>
            <a:r>
              <a:rPr lang="ru-RU" sz="3200" b="1" dirty="0">
                <a:solidFill>
                  <a:srgbClr val="0070C0"/>
                </a:solidFill>
              </a:rPr>
              <a:t>коли </a:t>
            </a:r>
            <a:r>
              <a:rPr lang="ru-RU" sz="3200" b="1" dirty="0" err="1">
                <a:solidFill>
                  <a:srgbClr val="0070C0"/>
                </a:solidFill>
              </a:rPr>
              <a:t>спробуємо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продукти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i="1" dirty="0">
                <a:solidFill>
                  <a:srgbClr val="0070C0"/>
                </a:solidFill>
              </a:rPr>
              <a:t>(лимон, </a:t>
            </a:r>
            <a:r>
              <a:rPr lang="ru-RU" sz="3200" b="1" i="1" dirty="0" err="1">
                <a:solidFill>
                  <a:srgbClr val="0070C0"/>
                </a:solidFill>
              </a:rPr>
              <a:t>яблуко</a:t>
            </a:r>
            <a:r>
              <a:rPr lang="ru-RU" sz="3200" b="1" i="1" dirty="0">
                <a:solidFill>
                  <a:srgbClr val="0070C0"/>
                </a:solidFill>
              </a:rPr>
              <a:t>, </a:t>
            </a:r>
            <a:r>
              <a:rPr lang="ru-RU" sz="3200" b="1" i="1" dirty="0" err="1">
                <a:solidFill>
                  <a:srgbClr val="0070C0"/>
                </a:solidFill>
              </a:rPr>
              <a:t>рукула</a:t>
            </a:r>
            <a:r>
              <a:rPr lang="ru-RU" sz="3200" b="1" i="1" dirty="0">
                <a:solidFill>
                  <a:srgbClr val="0070C0"/>
                </a:solidFill>
              </a:rPr>
              <a:t>...)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2" y="3280437"/>
            <a:ext cx="3801377" cy="2274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44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5627" y="723853"/>
            <a:ext cx="9456373" cy="1150897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FF0066"/>
                </a:solidFill>
              </a:rPr>
              <a:t>Висновки психологів…</a:t>
            </a:r>
            <a:endParaRPr lang="en-US" sz="6000" b="1" dirty="0">
              <a:solidFill>
                <a:srgbClr val="FF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3377" y="2371636"/>
            <a:ext cx="82933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9900CC"/>
                </a:solidFill>
              </a:rPr>
              <a:t>Людина за будь-</a:t>
            </a:r>
            <a:r>
              <a:rPr lang="ru-RU" sz="4000" b="1" dirty="0" err="1">
                <a:solidFill>
                  <a:srgbClr val="9900CC"/>
                </a:solidFill>
              </a:rPr>
              <a:t>яких</a:t>
            </a:r>
            <a:r>
              <a:rPr lang="ru-RU" sz="4000" b="1" dirty="0">
                <a:solidFill>
                  <a:srgbClr val="9900CC"/>
                </a:solidFill>
              </a:rPr>
              <a:t> умов </a:t>
            </a:r>
            <a:r>
              <a:rPr lang="ru-RU" sz="4000" b="1" dirty="0" err="1">
                <a:solidFill>
                  <a:srgbClr val="9900CC"/>
                </a:solidFill>
              </a:rPr>
              <a:t>може</a:t>
            </a:r>
            <a:r>
              <a:rPr lang="ru-RU" sz="4000" b="1" dirty="0">
                <a:solidFill>
                  <a:srgbClr val="9900CC"/>
                </a:solidFill>
              </a:rPr>
              <a:t> </a:t>
            </a:r>
            <a:r>
              <a:rPr lang="ru-RU" sz="4000" b="1" dirty="0" err="1">
                <a:solidFill>
                  <a:srgbClr val="9900CC"/>
                </a:solidFill>
              </a:rPr>
              <a:t>жити</a:t>
            </a:r>
            <a:r>
              <a:rPr lang="ru-RU" sz="4000" b="1" dirty="0">
                <a:solidFill>
                  <a:srgbClr val="9900CC"/>
                </a:solidFill>
              </a:rPr>
              <a:t> у </a:t>
            </a:r>
            <a:r>
              <a:rPr lang="ru-RU" sz="4000" b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резилієнтності</a:t>
            </a:r>
            <a:r>
              <a:rPr lang="ru-RU" sz="40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4000" b="1" dirty="0">
                <a:solidFill>
                  <a:srgbClr val="9900CC"/>
                </a:solidFill>
              </a:rPr>
              <a:t> </a:t>
            </a:r>
            <a:r>
              <a:rPr lang="ru-RU" sz="4000" b="1" dirty="0" err="1">
                <a:solidFill>
                  <a:srgbClr val="9900CC"/>
                </a:solidFill>
              </a:rPr>
              <a:t>мудрості</a:t>
            </a:r>
            <a:r>
              <a:rPr lang="ru-RU" sz="4000" b="1" dirty="0">
                <a:solidFill>
                  <a:srgbClr val="9900CC"/>
                </a:solidFill>
              </a:rPr>
              <a:t>, </a:t>
            </a:r>
            <a:r>
              <a:rPr lang="ru-RU" sz="4000" b="1" dirty="0" err="1">
                <a:solidFill>
                  <a:srgbClr val="9900CC"/>
                </a:solidFill>
              </a:rPr>
              <a:t>вдячності</a:t>
            </a:r>
            <a:r>
              <a:rPr lang="ru-RU" sz="4000" b="1" dirty="0">
                <a:solidFill>
                  <a:srgbClr val="9900CC"/>
                </a:solidFill>
              </a:rPr>
              <a:t>, </a:t>
            </a:r>
            <a:r>
              <a:rPr lang="ru-RU" sz="4000" b="1" dirty="0" err="1">
                <a:solidFill>
                  <a:srgbClr val="9900CC"/>
                </a:solidFill>
              </a:rPr>
              <a:t>здатності</a:t>
            </a:r>
            <a:r>
              <a:rPr lang="ru-RU" sz="4000" b="1" dirty="0">
                <a:solidFill>
                  <a:srgbClr val="9900CC"/>
                </a:solidFill>
              </a:rPr>
              <a:t> </a:t>
            </a:r>
            <a:r>
              <a:rPr lang="ru-RU" sz="4000" b="1" dirty="0" err="1">
                <a:solidFill>
                  <a:srgbClr val="9900CC"/>
                </a:solidFill>
              </a:rPr>
              <a:t>будувати</a:t>
            </a:r>
            <a:r>
              <a:rPr lang="ru-RU" sz="4000" b="1" dirty="0">
                <a:solidFill>
                  <a:srgbClr val="9900CC"/>
                </a:solidFill>
              </a:rPr>
              <a:t> </a:t>
            </a:r>
            <a:r>
              <a:rPr lang="ru-RU" sz="4000" b="1" dirty="0" err="1">
                <a:solidFill>
                  <a:srgbClr val="9900CC"/>
                </a:solidFill>
              </a:rPr>
              <a:t>глибокі</a:t>
            </a:r>
            <a:r>
              <a:rPr lang="ru-RU" sz="4000" b="1" dirty="0">
                <a:solidFill>
                  <a:srgbClr val="9900CC"/>
                </a:solidFill>
              </a:rPr>
              <a:t> </a:t>
            </a:r>
            <a:r>
              <a:rPr lang="ru-RU" sz="4000" b="1" dirty="0" err="1">
                <a:solidFill>
                  <a:srgbClr val="9900CC"/>
                </a:solidFill>
              </a:rPr>
              <a:t>стосунки</a:t>
            </a:r>
            <a:r>
              <a:rPr lang="ru-RU" sz="4000" b="1" dirty="0">
                <a:solidFill>
                  <a:srgbClr val="9900CC"/>
                </a:solidFill>
              </a:rPr>
              <a:t>, знати, </a:t>
            </a:r>
            <a:r>
              <a:rPr lang="ru-RU" sz="4000" b="1" dirty="0" err="1">
                <a:solidFill>
                  <a:srgbClr val="9900CC"/>
                </a:solidFill>
              </a:rPr>
              <a:t>що</a:t>
            </a:r>
            <a:r>
              <a:rPr lang="ru-RU" sz="4000" b="1" dirty="0">
                <a:solidFill>
                  <a:srgbClr val="9900CC"/>
                </a:solidFill>
              </a:rPr>
              <a:t> у </a:t>
            </a:r>
            <a:r>
              <a:rPr lang="ru-RU" sz="4000" b="1" dirty="0" err="1">
                <a:solidFill>
                  <a:srgbClr val="9900CC"/>
                </a:solidFill>
              </a:rPr>
              <a:t>житті</a:t>
            </a:r>
            <a:r>
              <a:rPr lang="ru-RU" sz="4000" b="1" dirty="0">
                <a:solidFill>
                  <a:srgbClr val="9900CC"/>
                </a:solidFill>
              </a:rPr>
              <a:t> </a:t>
            </a:r>
            <a:r>
              <a:rPr lang="ru-RU" sz="4000" b="1" dirty="0" err="1">
                <a:solidFill>
                  <a:srgbClr val="9900CC"/>
                </a:solidFill>
              </a:rPr>
              <a:t>найголовніше</a:t>
            </a:r>
            <a:r>
              <a:rPr lang="ru-RU" sz="4000" b="1" dirty="0">
                <a:solidFill>
                  <a:srgbClr val="9900CC"/>
                </a:solidFill>
              </a:rPr>
              <a:t>... </a:t>
            </a:r>
            <a:endParaRPr lang="en-US" sz="4000" b="1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4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9398" y="5781605"/>
            <a:ext cx="8275649" cy="738664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0066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latino Linotype" panose="02040502050505030304" pitchFamily="18" charset="0"/>
                <a:sym typeface="Arial"/>
              </a:rPr>
              <a:t>Презентац</a:t>
            </a:r>
            <a:r>
              <a:rPr kumimoji="0" lang="uk-UA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latino Linotype" panose="02040502050505030304" pitchFamily="18" charset="0"/>
                <a:sym typeface="Arial"/>
              </a:rPr>
              <a:t>і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latino Linotype" panose="02040502050505030304" pitchFamily="18" charset="0"/>
                <a:sym typeface="Arial"/>
              </a:rPr>
              <a:t>я створена за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latino Linotype" panose="02040502050505030304" pitchFamily="18" charset="0"/>
                <a:sym typeface="Arial"/>
              </a:rPr>
              <a:t>матеріалами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latino Linotype" panose="02040502050505030304" pitchFamily="18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latino Linotype" panose="02040502050505030304" pitchFamily="18" charset="0"/>
                <a:sym typeface="Arial"/>
              </a:rPr>
              <a:t>Наталії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latino Linotype" panose="02040502050505030304" pitchFamily="18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latino Linotype" panose="02040502050505030304" pitchFamily="18" charset="0"/>
                <a:sym typeface="Arial"/>
              </a:rPr>
              <a:t>Сабліної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latino Linotype" panose="02040502050505030304" pitchFamily="18" charset="0"/>
                <a:sym typeface="Arial"/>
              </a:rPr>
              <a:t>, кандидата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latino Linotype" panose="02040502050505030304" pitchFamily="18" charset="0"/>
                <a:sym typeface="Arial"/>
              </a:rPr>
              <a:t>психологічних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latino Linotype" panose="02040502050505030304" pitchFamily="18" charset="0"/>
                <a:sym typeface="Arial"/>
              </a:rPr>
              <a:t> наук,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latino Linotype" panose="02040502050505030304" pitchFamily="18" charset="0"/>
                <a:sym typeface="Arial"/>
              </a:rPr>
              <a:t>викладача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latino Linotype" panose="02040502050505030304" pitchFamily="18" charset="0"/>
                <a:sym typeface="Arial"/>
              </a:rPr>
              <a:t> УСЗ, доцента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latino Linotype" panose="02040502050505030304" pitchFamily="18" charset="0"/>
                <a:sym typeface="Arial"/>
              </a:rPr>
              <a:t>кафедри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latino Linotype" panose="02040502050505030304" pitchFamily="18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latino Linotype" panose="02040502050505030304" pitchFamily="18" charset="0"/>
                <a:sym typeface="Arial"/>
              </a:rPr>
              <a:t>педагогіки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latino Linotype" panose="02040502050505030304" pitchFamily="18" charset="0"/>
                <a:sym typeface="Arial"/>
              </a:rPr>
              <a:t> та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latino Linotype" panose="02040502050505030304" pitchFamily="18" charset="0"/>
                <a:sym typeface="Arial"/>
              </a:rPr>
              <a:t>психології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latino Linotype" panose="02040502050505030304" pitchFamily="18" charset="0"/>
                <a:sym typeface="Arial"/>
              </a:rPr>
              <a:t>, кризисного психолога, президент БФ «САРОКА»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926" y="211400"/>
            <a:ext cx="10960483" cy="646331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rgbClr val="CC00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Roboto Slab"/>
                <a:cs typeface="+mn-cs"/>
                <a:sym typeface="Roboto Slab"/>
              </a:rPr>
              <a:t>Використані та рекомендовані джерела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cs"/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55" y="1007691"/>
            <a:ext cx="9731124" cy="390876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b="1" kern="0" dirty="0">
                <a:solidFill>
                  <a:srgbClr val="9900CC"/>
                </a:solidFill>
                <a:cs typeface="Arial"/>
                <a:sym typeface="Arial"/>
                <a:hlinkClick r:id="rId2"/>
              </a:rPr>
              <a:t>https://</a:t>
            </a:r>
            <a:r>
              <a:rPr lang="en-US" b="1" kern="0" dirty="0" smtClean="0">
                <a:solidFill>
                  <a:srgbClr val="9900CC"/>
                </a:solidFill>
                <a:cs typeface="Arial"/>
                <a:sym typeface="Arial"/>
                <a:hlinkClick r:id="rId2"/>
              </a:rPr>
              <a:t>naurok.com.ua/vihovna-godina-dolaemo-agresivnist-123070.html</a:t>
            </a:r>
            <a:endParaRPr lang="uk-UA" b="1" kern="0" dirty="0" smtClean="0">
              <a:solidFill>
                <a:srgbClr val="9900CC"/>
              </a:solidFill>
              <a:cs typeface="Arial"/>
              <a:sym typeface="Arial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b="1" kern="0" dirty="0" smtClean="0">
                <a:solidFill>
                  <a:srgbClr val="9900CC"/>
                </a:solidFill>
                <a:cs typeface="Arial"/>
                <a:sym typeface="Arial"/>
                <a:hlinkClick r:id="rId3"/>
              </a:rPr>
              <a:t>http</a:t>
            </a:r>
            <a:r>
              <a:rPr lang="en-US" b="1" kern="0" dirty="0">
                <a:solidFill>
                  <a:srgbClr val="9900CC"/>
                </a:solidFill>
                <a:cs typeface="Arial"/>
                <a:sym typeface="Arial"/>
                <a:hlinkClick r:id="rId3"/>
              </a:rPr>
              <a:t>://</a:t>
            </a:r>
            <a:r>
              <a:rPr lang="en-US" b="1" kern="0" dirty="0" smtClean="0">
                <a:solidFill>
                  <a:srgbClr val="9900CC"/>
                </a:solidFill>
                <a:cs typeface="Arial"/>
                <a:sym typeface="Arial"/>
                <a:hlinkClick r:id="rId3"/>
              </a:rPr>
              <a:t>7.school-info.te.ua/blog/17-psihologija/osnovi-ekstrenoji-psihologichnoji-dopomogi-isterika-agresija-apatija-strah-trivozhnist-plach</a:t>
            </a:r>
            <a:r>
              <a:rPr lang="uk-UA" b="1" kern="0" dirty="0" smtClean="0">
                <a:solidFill>
                  <a:srgbClr val="9900CC"/>
                </a:solidFill>
                <a:cs typeface="Arial"/>
                <a:sym typeface="Arial"/>
              </a:rPr>
              <a:t>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b="1" kern="0" dirty="0">
                <a:solidFill>
                  <a:srgbClr val="9900CC"/>
                </a:solidFill>
                <a:cs typeface="Arial"/>
                <a:sym typeface="Arial"/>
                <a:hlinkClick r:id="rId4"/>
              </a:rPr>
              <a:t>https://life.pravda.com.ua/health/2022/03/6/247692</a:t>
            </a:r>
            <a:r>
              <a:rPr lang="en-US" b="1" kern="0" dirty="0" smtClean="0">
                <a:solidFill>
                  <a:srgbClr val="9900CC"/>
                </a:solidFill>
                <a:cs typeface="Arial"/>
                <a:sym typeface="Arial"/>
                <a:hlinkClick r:id="rId4"/>
              </a:rPr>
              <a:t>/</a:t>
            </a:r>
            <a:r>
              <a:rPr lang="uk-UA" b="1" kern="0" dirty="0" smtClean="0">
                <a:solidFill>
                  <a:srgbClr val="9900CC"/>
                </a:solidFill>
                <a:cs typeface="Arial"/>
                <a:sym typeface="Arial"/>
              </a:rPr>
              <a:t>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b="1" kern="0" dirty="0">
                <a:solidFill>
                  <a:srgbClr val="9900CC"/>
                </a:solidFill>
                <a:cs typeface="Arial"/>
                <a:sym typeface="Arial"/>
                <a:hlinkClick r:id="rId5"/>
              </a:rPr>
              <a:t>https://</a:t>
            </a:r>
            <a:r>
              <a:rPr lang="en-US" b="1" kern="0" dirty="0" smtClean="0">
                <a:solidFill>
                  <a:srgbClr val="9900CC"/>
                </a:solidFill>
                <a:cs typeface="Arial"/>
                <a:sym typeface="Arial"/>
                <a:hlinkClick r:id="rId5"/>
              </a:rPr>
              <a:t>mon.gov.ua/ua/news/poradi-vid-ekspertiv-yunisef-pravila-pidtrimki-ditini-pid-chas-evakuaciyi</a:t>
            </a:r>
            <a:endParaRPr lang="uk-UA" b="1" kern="0" dirty="0" smtClean="0">
              <a:solidFill>
                <a:srgbClr val="9900CC"/>
              </a:solidFill>
              <a:cs typeface="Arial"/>
              <a:sym typeface="Arial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b="1" kern="0" dirty="0">
                <a:solidFill>
                  <a:srgbClr val="9900CC"/>
                </a:solidFill>
                <a:cs typeface="Arial"/>
                <a:sym typeface="Arial"/>
                <a:hlinkClick r:id="rId6"/>
              </a:rPr>
              <a:t>https://</a:t>
            </a:r>
            <a:r>
              <a:rPr lang="en-US" b="1" kern="0" dirty="0" smtClean="0">
                <a:solidFill>
                  <a:srgbClr val="9900CC"/>
                </a:solidFill>
                <a:cs typeface="Arial"/>
                <a:sym typeface="Arial"/>
                <a:hlinkClick r:id="rId6"/>
              </a:rPr>
              <a:t>mon.gov.ua/ua/news/pidtrimka-ditej-poradi-dlya-vchiteliv</a:t>
            </a:r>
            <a:endParaRPr lang="uk-UA" b="1" kern="0" dirty="0" smtClean="0">
              <a:solidFill>
                <a:srgbClr val="9900CC"/>
              </a:solidFill>
              <a:cs typeface="Arial"/>
              <a:sym typeface="Arial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b="1" kern="0" dirty="0">
                <a:solidFill>
                  <a:srgbClr val="9900CC"/>
                </a:solidFill>
                <a:cs typeface="Arial"/>
                <a:sym typeface="Arial"/>
                <a:hlinkClick r:id="rId7"/>
              </a:rPr>
              <a:t>https://</a:t>
            </a:r>
            <a:r>
              <a:rPr lang="en-US" b="1" kern="0" dirty="0" smtClean="0">
                <a:solidFill>
                  <a:srgbClr val="9900CC"/>
                </a:solidFill>
                <a:cs typeface="Arial"/>
                <a:sym typeface="Arial"/>
                <a:hlinkClick r:id="rId7"/>
              </a:rPr>
              <a:t>mon.gov.ua/ua/news/asociaciya-psihologiv-portugaliyi-prezentuvala-posibnik-rozmovi-pro-vijnu-dlya-batkiv-i-opikuniv-ditej</a:t>
            </a:r>
            <a:r>
              <a:rPr lang="uk-UA" b="1" kern="0" dirty="0" smtClean="0">
                <a:solidFill>
                  <a:srgbClr val="9900CC"/>
                </a:solidFill>
                <a:cs typeface="Arial"/>
                <a:sym typeface="Arial"/>
              </a:rPr>
              <a:t>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b="1" kern="0" dirty="0">
                <a:solidFill>
                  <a:srgbClr val="9900CC"/>
                </a:solidFill>
                <a:cs typeface="Arial"/>
                <a:sym typeface="Arial"/>
                <a:hlinkClick r:id="rId8"/>
              </a:rPr>
              <a:t>https://</a:t>
            </a:r>
            <a:r>
              <a:rPr lang="en-US" b="1" kern="0" dirty="0" smtClean="0">
                <a:solidFill>
                  <a:srgbClr val="9900CC"/>
                </a:solidFill>
                <a:cs typeface="Arial"/>
                <a:sym typeface="Arial"/>
                <a:hlinkClick r:id="rId8"/>
              </a:rPr>
              <a:t>mon.gov.ua/ua/news/dlya-ukrayinskih-uchiteliv-stvoryat-interaktivni-grupi-psihologichnoyi-pidtrimki</a:t>
            </a:r>
            <a:endParaRPr lang="uk-UA" b="1" kern="0" dirty="0" smtClean="0">
              <a:solidFill>
                <a:srgbClr val="9900CC"/>
              </a:solidFill>
              <a:cs typeface="Arial"/>
              <a:sym typeface="Arial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b="1" kern="0" dirty="0">
                <a:solidFill>
                  <a:srgbClr val="9900CC"/>
                </a:solidFill>
                <a:cs typeface="Arial"/>
                <a:sym typeface="Arial"/>
                <a:hlinkClick r:id="rId9"/>
              </a:rPr>
              <a:t>https://</a:t>
            </a:r>
            <a:r>
              <a:rPr lang="en-US" b="1" kern="0" dirty="0" smtClean="0">
                <a:solidFill>
                  <a:srgbClr val="9900CC"/>
                </a:solidFill>
                <a:cs typeface="Arial"/>
                <a:sym typeface="Arial"/>
                <a:hlinkClick r:id="rId9"/>
              </a:rPr>
              <a:t>mon.gov.ua/ua/news/metodichni-rekomendaciyi-persha-psihologichna-dopomoga-algoritm-dij</a:t>
            </a:r>
            <a:endParaRPr lang="uk-UA" b="1" kern="0" dirty="0" smtClean="0">
              <a:solidFill>
                <a:srgbClr val="9900CC"/>
              </a:solidFill>
              <a:cs typeface="Arial"/>
              <a:sym typeface="Arial"/>
            </a:endParaRPr>
          </a:p>
          <a:p>
            <a:pPr marL="285750" indent="-285750">
              <a:buClr>
                <a:srgbClr val="68DD6B">
                  <a:lumMod val="50000"/>
                </a:srgbClr>
              </a:buClr>
              <a:buFont typeface="Wingdings" panose="05000000000000000000" pitchFamily="2" charset="2"/>
              <a:buChar char="ü"/>
            </a:pPr>
            <a:endParaRPr lang="en-US" sz="1400" b="1" kern="0" dirty="0">
              <a:solidFill>
                <a:srgbClr val="9900CC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1850" y="5195140"/>
            <a:ext cx="9237303" cy="338554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0066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latino Linotype" panose="02040502050505030304" pitchFamily="18" charset="0"/>
                <a:sym typeface="Arial"/>
              </a:rPr>
              <a:t>Презентац</a:t>
            </a:r>
            <a:r>
              <a:rPr kumimoji="0" lang="uk-UA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latino Linotype" panose="02040502050505030304" pitchFamily="18" charset="0"/>
                <a:sym typeface="Arial"/>
              </a:rPr>
              <a:t>і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latino Linotype" panose="02040502050505030304" pitchFamily="18" charset="0"/>
                <a:sym typeface="Arial"/>
              </a:rPr>
              <a:t>я створена за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latino Linotype" panose="02040502050505030304" pitchFamily="18" charset="0"/>
                <a:sym typeface="Arial"/>
              </a:rPr>
              <a:t>матеріалами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latino Linotype" panose="02040502050505030304" pitchFamily="18" charset="0"/>
                <a:sym typeface="Arial"/>
              </a:rPr>
              <a:t> Олени Литвиненко, доктора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latino Linotype" panose="02040502050505030304" pitchFamily="18" charset="0"/>
                <a:sym typeface="Arial"/>
              </a:rPr>
              <a:t>психологічних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latino Linotype" panose="02040502050505030304" pitchFamily="18" charset="0"/>
                <a:sym typeface="Arial"/>
              </a:rPr>
              <a:t> наук</a:t>
            </a:r>
          </a:p>
        </p:txBody>
      </p:sp>
    </p:spTree>
    <p:extLst>
      <p:ext uri="{BB962C8B-B14F-4D97-AF65-F5344CB8AC3E}">
        <p14:creationId xmlns:p14="http://schemas.microsoft.com/office/powerpoint/2010/main" val="158896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948777">
            <a:off x="2611124" y="1442174"/>
            <a:ext cx="7493962" cy="2066410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solidFill>
                  <a:srgbClr val="00B0F0"/>
                </a:solidFill>
              </a:rPr>
              <a:t>Мирного неба над Україною!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0503" y="5534879"/>
            <a:ext cx="4951227" cy="1106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</a:rPr>
              <a:t>Зворотний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</a:rPr>
              <a:t> 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</a:rPr>
              <a:t>зв’язок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</a:rPr>
              <a:t>:   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</a:rPr>
              <a:t>o_zalesskaya1@ukr.net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92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7951" y="649989"/>
            <a:ext cx="83920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Як </a:t>
            </a:r>
            <a:r>
              <a:rPr lang="ru-RU" sz="4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організм</a:t>
            </a:r>
            <a:r>
              <a:rPr lang="ru-RU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реагує</a:t>
            </a:r>
            <a:r>
              <a:rPr lang="ru-RU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на </a:t>
            </a:r>
            <a:r>
              <a:rPr lang="ru-RU" sz="4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стрес</a:t>
            </a:r>
            <a:r>
              <a:rPr lang="ru-RU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 </a:t>
            </a:r>
            <a:endParaRPr lang="en-US" sz="4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1780" t="12564" r="40161" b="10792"/>
          <a:stretch/>
        </p:blipFill>
        <p:spPr>
          <a:xfrm>
            <a:off x="2390660" y="1571199"/>
            <a:ext cx="5684704" cy="509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3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494" t="9109" r="30956" b="7904"/>
          <a:stretch/>
        </p:blipFill>
        <p:spPr>
          <a:xfrm>
            <a:off x="3902148" y="385947"/>
            <a:ext cx="7985051" cy="62594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757" y="279815"/>
            <a:ext cx="4105941" cy="34778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Перебуваючи</a:t>
            </a:r>
            <a:r>
              <a:rPr lang="ru-RU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44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стані</a:t>
            </a:r>
            <a:r>
              <a:rPr lang="ru-RU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стресу</a:t>
            </a:r>
            <a:r>
              <a:rPr lang="ru-RU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4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людей…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46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379" y="3868690"/>
            <a:ext cx="8846288" cy="2800767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 smtClean="0"/>
              <a:t> </a:t>
            </a:r>
            <a:r>
              <a:rPr lang="uk-UA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Психологічну </a:t>
            </a:r>
            <a:r>
              <a:rPr lang="uk-UA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якість, що відповідає за здатність подолати стрес і відновитись після цього 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622" y="341054"/>
            <a:ext cx="4366901" cy="1015663"/>
          </a:xfrm>
          <a:prstGeom prst="rect">
            <a:avLst/>
          </a:prstGeom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6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Формуємо</a:t>
            </a:r>
            <a:endParaRPr lang="en-US" sz="6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4322" y="2012539"/>
            <a:ext cx="7757252" cy="1200329"/>
          </a:xfrm>
          <a:prstGeom prst="rect">
            <a:avLst/>
          </a:prstGeom>
          <a:ln>
            <a:solidFill>
              <a:srgbClr val="CC00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7200" b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Резильєнтність</a:t>
            </a:r>
            <a:r>
              <a:rPr lang="uk-UA" sz="72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072270" y="1252868"/>
            <a:ext cx="484632" cy="97840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Стрелка вниз 5"/>
          <p:cNvSpPr/>
          <p:nvPr/>
        </p:nvSpPr>
        <p:spPr>
          <a:xfrm>
            <a:off x="4072270" y="3053314"/>
            <a:ext cx="484632" cy="97840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3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338" t="13894" r="42635" b="7828"/>
          <a:stretch/>
        </p:blipFill>
        <p:spPr>
          <a:xfrm>
            <a:off x="308344" y="1169582"/>
            <a:ext cx="6156252" cy="55289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4912" y="361506"/>
            <a:ext cx="11004698" cy="1015663"/>
          </a:xfrm>
          <a:prstGeom prst="rect">
            <a:avLst/>
          </a:prstGeom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Складові </a:t>
            </a:r>
            <a:r>
              <a:rPr lang="uk-UA" sz="6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резильєнтності</a:t>
            </a:r>
            <a:endParaRPr lang="en-US" sz="6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28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2906" y="107887"/>
            <a:ext cx="11647837" cy="2602687"/>
          </a:xfrm>
          <a:prstGeom prst="rect">
            <a:avLst/>
          </a:prstGeom>
          <a:solidFill>
            <a:srgbClr val="FFCC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33" b="1" dirty="0" smtClean="0">
                <a:solidFill>
                  <a:srgbClr val="9900CC"/>
                </a:solidFill>
                <a:ea typeface="Bebas Neue"/>
                <a:cs typeface="Bebas Neue"/>
                <a:sym typeface="Bebas Neue"/>
              </a:rPr>
              <a:t>ПЕРША ПСИХОЛОГІЧНА ДОПОМОГА (ППД) - </a:t>
            </a:r>
            <a:r>
              <a:rPr lang="en-US" sz="3733" b="1" dirty="0" err="1" smtClean="0">
                <a:solidFill>
                  <a:srgbClr val="9900CC"/>
                </a:solidFill>
                <a:ea typeface="Bebas Neue"/>
                <a:cs typeface="Bebas Neue"/>
                <a:sym typeface="Bebas Neue"/>
              </a:rPr>
              <a:t>це</a:t>
            </a:r>
            <a:r>
              <a:rPr lang="en-US" sz="3733" b="1" dirty="0" smtClean="0">
                <a:solidFill>
                  <a:srgbClr val="9900CC"/>
                </a:solidFill>
                <a:ea typeface="Bebas Neue"/>
                <a:cs typeface="Bebas Neue"/>
                <a:sym typeface="Bebas Neue"/>
              </a:rPr>
              <a:t> </a:t>
            </a:r>
            <a:r>
              <a:rPr lang="en-US" sz="3733" b="1" dirty="0" err="1" smtClean="0">
                <a:solidFill>
                  <a:srgbClr val="9900CC"/>
                </a:solidFill>
                <a:ea typeface="Bebas Neue"/>
                <a:cs typeface="Bebas Neue"/>
                <a:sym typeface="Bebas Neue"/>
              </a:rPr>
              <a:t>сукупність</a:t>
            </a:r>
            <a:r>
              <a:rPr lang="en-US" sz="3733" b="1" dirty="0" smtClean="0">
                <a:solidFill>
                  <a:srgbClr val="9900CC"/>
                </a:solidFill>
                <a:ea typeface="Bebas Neue"/>
                <a:cs typeface="Bebas Neue"/>
                <a:sym typeface="Bebas Neue"/>
              </a:rPr>
              <a:t> </a:t>
            </a:r>
            <a:r>
              <a:rPr lang="en-US" sz="3733" b="1" dirty="0" err="1" smtClean="0">
                <a:solidFill>
                  <a:srgbClr val="9900CC"/>
                </a:solidFill>
                <a:ea typeface="Bebas Neue"/>
                <a:cs typeface="Bebas Neue"/>
                <a:sym typeface="Bebas Neue"/>
              </a:rPr>
              <a:t>заходів</a:t>
            </a:r>
            <a:r>
              <a:rPr lang="en-US" sz="3733" b="1" dirty="0" smtClean="0">
                <a:solidFill>
                  <a:srgbClr val="9900CC"/>
                </a:solidFill>
                <a:ea typeface="Bebas Neue"/>
                <a:cs typeface="Bebas Neue"/>
                <a:sym typeface="Bebas Neue"/>
              </a:rPr>
              <a:t> </a:t>
            </a:r>
            <a:r>
              <a:rPr lang="en-US" sz="3733" b="1" dirty="0" err="1" smtClean="0">
                <a:solidFill>
                  <a:srgbClr val="9900CC"/>
                </a:solidFill>
                <a:ea typeface="Bebas Neue"/>
                <a:cs typeface="Bebas Neue"/>
                <a:sym typeface="Bebas Neue"/>
              </a:rPr>
              <a:t>загальнолюдської</a:t>
            </a:r>
            <a:r>
              <a:rPr lang="en-US" sz="3733" b="1" dirty="0" smtClean="0">
                <a:solidFill>
                  <a:srgbClr val="9900CC"/>
                </a:solidFill>
                <a:ea typeface="Bebas Neue"/>
                <a:cs typeface="Bebas Neue"/>
                <a:sym typeface="Bebas Neue"/>
              </a:rPr>
              <a:t> </a:t>
            </a:r>
            <a:r>
              <a:rPr lang="en-US" sz="3733" b="1" dirty="0" err="1" smtClean="0">
                <a:solidFill>
                  <a:srgbClr val="9900CC"/>
                </a:solidFill>
                <a:ea typeface="Bebas Neue"/>
                <a:cs typeface="Bebas Neue"/>
                <a:sym typeface="Bebas Neue"/>
              </a:rPr>
              <a:t>підтримки</a:t>
            </a:r>
            <a:r>
              <a:rPr lang="en-US" sz="3733" b="1" dirty="0" smtClean="0">
                <a:solidFill>
                  <a:srgbClr val="9900CC"/>
                </a:solidFill>
                <a:ea typeface="Bebas Neue"/>
                <a:cs typeface="Bebas Neue"/>
                <a:sym typeface="Bebas Neue"/>
              </a:rPr>
              <a:t> </a:t>
            </a:r>
            <a:r>
              <a:rPr lang="en-US" sz="3733" b="1" dirty="0" err="1" smtClean="0">
                <a:solidFill>
                  <a:srgbClr val="9900CC"/>
                </a:solidFill>
                <a:ea typeface="Bebas Neue"/>
                <a:cs typeface="Bebas Neue"/>
                <a:sym typeface="Bebas Neue"/>
              </a:rPr>
              <a:t>та</a:t>
            </a:r>
            <a:r>
              <a:rPr lang="en-US" sz="3733" b="1" dirty="0" smtClean="0">
                <a:solidFill>
                  <a:srgbClr val="9900CC"/>
                </a:solidFill>
                <a:ea typeface="Bebas Neue"/>
                <a:cs typeface="Bebas Neue"/>
                <a:sym typeface="Bebas Neue"/>
              </a:rPr>
              <a:t> </a:t>
            </a:r>
            <a:r>
              <a:rPr lang="en-US" sz="3733" b="1" dirty="0" err="1" smtClean="0">
                <a:solidFill>
                  <a:srgbClr val="9900CC"/>
                </a:solidFill>
                <a:ea typeface="Bebas Neue"/>
                <a:cs typeface="Bebas Neue"/>
                <a:sym typeface="Bebas Neue"/>
              </a:rPr>
              <a:t>практичної</a:t>
            </a:r>
            <a:r>
              <a:rPr lang="en-US" sz="3733" b="1" dirty="0" smtClean="0">
                <a:solidFill>
                  <a:srgbClr val="9900CC"/>
                </a:solidFill>
                <a:ea typeface="Bebas Neue"/>
                <a:cs typeface="Bebas Neue"/>
                <a:sym typeface="Bebas Neue"/>
              </a:rPr>
              <a:t> </a:t>
            </a:r>
            <a:r>
              <a:rPr lang="en-US" sz="3733" b="1" dirty="0" err="1" smtClean="0">
                <a:solidFill>
                  <a:srgbClr val="9900CC"/>
                </a:solidFill>
                <a:ea typeface="Bebas Neue"/>
                <a:cs typeface="Bebas Neue"/>
                <a:sym typeface="Bebas Neue"/>
              </a:rPr>
              <a:t>допомоги</a:t>
            </a:r>
            <a:r>
              <a:rPr lang="en-US" sz="3733" b="1" dirty="0" smtClean="0">
                <a:solidFill>
                  <a:srgbClr val="9900CC"/>
                </a:solidFill>
                <a:ea typeface="Bebas Neue"/>
                <a:cs typeface="Bebas Neue"/>
                <a:sym typeface="Bebas Neue"/>
              </a:rPr>
              <a:t> </a:t>
            </a:r>
            <a:r>
              <a:rPr lang="en-US" sz="3733" b="1" dirty="0" err="1" smtClean="0">
                <a:solidFill>
                  <a:srgbClr val="9900CC"/>
                </a:solidFill>
                <a:ea typeface="Bebas Neue"/>
                <a:cs typeface="Bebas Neue"/>
                <a:sym typeface="Bebas Neue"/>
              </a:rPr>
              <a:t>ближнім</a:t>
            </a:r>
            <a:r>
              <a:rPr lang="en-US" sz="3733" b="1" dirty="0" smtClean="0">
                <a:solidFill>
                  <a:srgbClr val="9900CC"/>
                </a:solidFill>
                <a:ea typeface="Bebas Neue"/>
                <a:cs typeface="Bebas Neue"/>
                <a:sym typeface="Bebas Neue"/>
              </a:rPr>
              <a:t>, </a:t>
            </a:r>
            <a:r>
              <a:rPr lang="en-US" sz="3733" b="1" dirty="0" err="1" smtClean="0">
                <a:solidFill>
                  <a:srgbClr val="9900CC"/>
                </a:solidFill>
                <a:ea typeface="Bebas Neue"/>
                <a:cs typeface="Bebas Neue"/>
                <a:sym typeface="Bebas Neue"/>
              </a:rPr>
              <a:t>які</a:t>
            </a:r>
            <a:r>
              <a:rPr lang="en-US" sz="3733" b="1" dirty="0" smtClean="0">
                <a:solidFill>
                  <a:srgbClr val="9900CC"/>
                </a:solidFill>
                <a:ea typeface="Bebas Neue"/>
                <a:cs typeface="Bebas Neue"/>
                <a:sym typeface="Bebas Neue"/>
              </a:rPr>
              <a:t> </a:t>
            </a:r>
            <a:r>
              <a:rPr lang="en-US" sz="3733" b="1" dirty="0" err="1" smtClean="0">
                <a:solidFill>
                  <a:srgbClr val="9900CC"/>
                </a:solidFill>
                <a:ea typeface="Bebas Neue"/>
                <a:cs typeface="Bebas Neue"/>
                <a:sym typeface="Bebas Neue"/>
              </a:rPr>
              <a:t>відчувають</a:t>
            </a:r>
            <a:r>
              <a:rPr lang="en-US" sz="3733" b="1" dirty="0" smtClean="0">
                <a:solidFill>
                  <a:srgbClr val="9900CC"/>
                </a:solidFill>
                <a:ea typeface="Bebas Neue"/>
                <a:cs typeface="Bebas Neue"/>
                <a:sym typeface="Bebas Neue"/>
              </a:rPr>
              <a:t> </a:t>
            </a:r>
            <a:r>
              <a:rPr lang="en-US" sz="3733" b="1" dirty="0" err="1" smtClean="0">
                <a:solidFill>
                  <a:srgbClr val="9900CC"/>
                </a:solidFill>
                <a:ea typeface="Bebas Neue"/>
                <a:cs typeface="Bebas Neue"/>
                <a:sym typeface="Bebas Neue"/>
              </a:rPr>
              <a:t>страждання</a:t>
            </a:r>
            <a:r>
              <a:rPr lang="en-US" sz="3733" b="1" dirty="0" smtClean="0">
                <a:solidFill>
                  <a:srgbClr val="9900CC"/>
                </a:solidFill>
                <a:ea typeface="Bebas Neue"/>
                <a:cs typeface="Bebas Neue"/>
                <a:sym typeface="Bebas Neue"/>
              </a:rPr>
              <a:t> і </a:t>
            </a:r>
            <a:r>
              <a:rPr lang="en-US" sz="3733" b="1" dirty="0" err="1" smtClean="0">
                <a:solidFill>
                  <a:srgbClr val="9900CC"/>
                </a:solidFill>
                <a:ea typeface="Bebas Neue"/>
                <a:cs typeface="Bebas Neue"/>
                <a:sym typeface="Bebas Neue"/>
              </a:rPr>
              <a:t>потребу</a:t>
            </a:r>
            <a:endParaRPr lang="en-US" sz="2667" b="1" dirty="0">
              <a:solidFill>
                <a:srgbClr val="9900CC"/>
              </a:solidFill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201381" y="3194972"/>
            <a:ext cx="4746800" cy="31581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67" b="1" dirty="0" smtClean="0">
                <a:solidFill>
                  <a:srgbClr val="FF0066"/>
                </a:solidFill>
                <a:latin typeface="+mj-lt"/>
              </a:rPr>
              <a:t>ППД </a:t>
            </a:r>
            <a:r>
              <a:rPr lang="ru-RU" sz="2667" b="1" dirty="0" err="1" smtClean="0">
                <a:solidFill>
                  <a:srgbClr val="FF0066"/>
                </a:solidFill>
                <a:latin typeface="+mj-lt"/>
              </a:rPr>
              <a:t>може</a:t>
            </a:r>
            <a:r>
              <a:rPr lang="ru-RU" sz="2667" b="1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ru-RU" sz="2667" b="1" dirty="0" err="1" smtClean="0">
                <a:solidFill>
                  <a:srgbClr val="FF0066"/>
                </a:solidFill>
                <a:latin typeface="+mj-lt"/>
              </a:rPr>
              <a:t>надавати</a:t>
            </a:r>
            <a:r>
              <a:rPr lang="ru-RU" sz="2667" b="1" dirty="0" smtClean="0">
                <a:solidFill>
                  <a:srgbClr val="FF0066"/>
                </a:solidFill>
                <a:latin typeface="+mj-lt"/>
              </a:rPr>
              <a:t> не </a:t>
            </a:r>
            <a:r>
              <a:rPr lang="ru-RU" sz="2667" b="1" dirty="0" err="1" smtClean="0">
                <a:solidFill>
                  <a:srgbClr val="FF0066"/>
                </a:solidFill>
                <a:latin typeface="+mj-lt"/>
              </a:rPr>
              <a:t>лише</a:t>
            </a:r>
            <a:r>
              <a:rPr lang="ru-RU" sz="2667" b="1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ru-RU" sz="2667" b="1" dirty="0" err="1" smtClean="0">
                <a:solidFill>
                  <a:srgbClr val="FF0066"/>
                </a:solidFill>
                <a:latin typeface="+mj-lt"/>
              </a:rPr>
              <a:t>професійний</a:t>
            </a:r>
            <a:r>
              <a:rPr lang="ru-RU" sz="2667" b="1" dirty="0" smtClean="0">
                <a:solidFill>
                  <a:srgbClr val="FF0066"/>
                </a:solidFill>
                <a:latin typeface="+mj-lt"/>
              </a:rPr>
              <a:t> психолог, </a:t>
            </a:r>
            <a:r>
              <a:rPr lang="ru-RU" sz="2667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а й </a:t>
            </a:r>
            <a:r>
              <a:rPr lang="ru-RU" sz="2667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інший</a:t>
            </a:r>
            <a:r>
              <a:rPr lang="ru-RU" sz="2667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667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спеціаліст</a:t>
            </a:r>
            <a:r>
              <a:rPr lang="ru-RU" sz="2667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 </a:t>
            </a:r>
            <a:r>
              <a:rPr lang="ru-RU" sz="2667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людина</a:t>
            </a:r>
            <a:r>
              <a:rPr lang="ru-RU" sz="2667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 яка </a:t>
            </a:r>
            <a:r>
              <a:rPr lang="ru-RU" sz="2667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знайома</a:t>
            </a:r>
            <a:r>
              <a:rPr lang="ru-RU" sz="2667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з правилами </a:t>
            </a:r>
            <a:r>
              <a:rPr lang="ru-RU" sz="2667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надання</a:t>
            </a:r>
            <a:r>
              <a:rPr lang="ru-RU" sz="2667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ППД</a:t>
            </a:r>
            <a:endParaRPr lang="en-US" sz="2667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6508292" y="2962752"/>
            <a:ext cx="5561208" cy="362256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67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ППД – </a:t>
            </a:r>
            <a:r>
              <a:rPr lang="ru-RU" sz="2667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це</a:t>
            </a:r>
            <a:r>
              <a:rPr lang="ru-RU" sz="2667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не </a:t>
            </a:r>
            <a:r>
              <a:rPr lang="ru-RU" sz="2667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професійне</a:t>
            </a:r>
            <a:r>
              <a:rPr lang="ru-RU" sz="2667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667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психологічне</a:t>
            </a:r>
            <a:r>
              <a:rPr lang="ru-RU" sz="2667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667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консультування</a:t>
            </a:r>
            <a:r>
              <a:rPr lang="ru-RU" sz="2667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, </a:t>
            </a:r>
            <a:r>
              <a:rPr lang="ru-RU" sz="2667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оскільки</a:t>
            </a:r>
            <a:r>
              <a:rPr lang="ru-RU" sz="2667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не </a:t>
            </a:r>
            <a:r>
              <a:rPr lang="ru-RU" sz="2667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передбачає</a:t>
            </a:r>
            <a:r>
              <a:rPr lang="ru-RU" sz="2667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детального </a:t>
            </a:r>
            <a:r>
              <a:rPr lang="ru-RU" sz="2667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обговорення</a:t>
            </a:r>
            <a:r>
              <a:rPr lang="ru-RU" sz="2667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, </a:t>
            </a:r>
            <a:r>
              <a:rPr lang="ru-RU" sz="2667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аналізу</a:t>
            </a:r>
            <a:r>
              <a:rPr lang="ru-RU" sz="2667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667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чи</a:t>
            </a:r>
            <a:r>
              <a:rPr lang="ru-RU" sz="2667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667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встановлення</a:t>
            </a:r>
            <a:r>
              <a:rPr lang="ru-RU" sz="2667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667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хронології</a:t>
            </a:r>
            <a:r>
              <a:rPr lang="ru-RU" sz="2667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та </a:t>
            </a:r>
            <a:r>
              <a:rPr lang="ru-RU" sz="2667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суті</a:t>
            </a:r>
            <a:r>
              <a:rPr lang="ru-RU" sz="2667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667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подій</a:t>
            </a:r>
            <a:r>
              <a:rPr lang="ru-RU" sz="2667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, </a:t>
            </a:r>
            <a:r>
              <a:rPr lang="ru-RU" sz="2667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які</a:t>
            </a:r>
            <a:r>
              <a:rPr lang="ru-RU" sz="2667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667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викликали</a:t>
            </a:r>
            <a:r>
              <a:rPr lang="ru-RU" sz="2667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стан </a:t>
            </a:r>
            <a:r>
              <a:rPr lang="ru-RU" sz="2667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дистресу</a:t>
            </a:r>
            <a:endParaRPr lang="en-US" sz="2667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125" y="4984148"/>
            <a:ext cx="2591025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2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56540" y="222518"/>
            <a:ext cx="9827600" cy="7556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733" b="1" dirty="0" smtClean="0">
                <a:solidFill>
                  <a:srgbClr val="C00000"/>
                </a:solidFill>
                <a:ea typeface="Bebas Neue"/>
                <a:cs typeface="Bebas Neue"/>
              </a:rPr>
              <a:t>Перша </a:t>
            </a:r>
            <a:r>
              <a:rPr lang="ru-RU" sz="3733" b="1" dirty="0" err="1" smtClean="0">
                <a:solidFill>
                  <a:srgbClr val="C00000"/>
                </a:solidFill>
                <a:ea typeface="Bebas Neue"/>
                <a:cs typeface="Bebas Neue"/>
              </a:rPr>
              <a:t>екстрена</a:t>
            </a:r>
            <a:r>
              <a:rPr lang="ru-RU" sz="3733" b="1" dirty="0" smtClean="0">
                <a:solidFill>
                  <a:srgbClr val="C00000"/>
                </a:solidFill>
                <a:ea typeface="Bebas Neue"/>
                <a:cs typeface="Bebas Neue"/>
              </a:rPr>
              <a:t> </a:t>
            </a:r>
            <a:r>
              <a:rPr lang="ru-RU" sz="3733" b="1" dirty="0" err="1" smtClean="0">
                <a:solidFill>
                  <a:srgbClr val="C00000"/>
                </a:solidFill>
                <a:ea typeface="Bebas Neue"/>
                <a:cs typeface="Bebas Neue"/>
              </a:rPr>
              <a:t>допомога</a:t>
            </a:r>
            <a:r>
              <a:rPr lang="ru-RU" sz="3733" b="1" dirty="0" smtClean="0">
                <a:solidFill>
                  <a:srgbClr val="C00000"/>
                </a:solidFill>
                <a:ea typeface="Bebas Neue"/>
                <a:cs typeface="Bebas Neue"/>
              </a:rPr>
              <a:t> ВКЛЮЧАЄ:</a:t>
            </a:r>
            <a:endParaRPr lang="en-US" sz="3733" b="1" dirty="0">
              <a:solidFill>
                <a:srgbClr val="C00000"/>
              </a:solidFill>
              <a:ea typeface="Bebas Neue"/>
              <a:cs typeface="Bebas Neue"/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232228" y="1625909"/>
            <a:ext cx="11596915" cy="4436400"/>
          </a:xfrm>
          <a:prstGeom prst="rect">
            <a:avLst/>
          </a:prstGeom>
          <a:ln>
            <a:solidFill>
              <a:srgbClr val="9900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9900CC"/>
                </a:solidFill>
              </a:rPr>
              <a:t>НЕНАВ'ЯЗЛИВЕ НАДАННЯ ПРАКТИЧНОЇ ДОПОМОГИ ТА ПІДТРИМКИ;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err="1" smtClean="0">
                <a:solidFill>
                  <a:srgbClr val="9900CC"/>
                </a:solidFill>
              </a:rPr>
              <a:t>оцінку</a:t>
            </a:r>
            <a:r>
              <a:rPr lang="ru-RU" b="1" dirty="0" smtClean="0">
                <a:solidFill>
                  <a:srgbClr val="9900CC"/>
                </a:solidFill>
              </a:rPr>
              <a:t> потреб і проблем;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err="1" smtClean="0">
                <a:solidFill>
                  <a:srgbClr val="9900CC"/>
                </a:solidFill>
              </a:rPr>
              <a:t>надання</a:t>
            </a:r>
            <a:r>
              <a:rPr lang="ru-RU" b="1" dirty="0" smtClean="0">
                <a:solidFill>
                  <a:srgbClr val="9900CC"/>
                </a:solidFill>
              </a:rPr>
              <a:t> </a:t>
            </a:r>
            <a:r>
              <a:rPr lang="ru-RU" b="1" dirty="0" err="1" smtClean="0">
                <a:solidFill>
                  <a:srgbClr val="9900CC"/>
                </a:solidFill>
              </a:rPr>
              <a:t>допомоги</a:t>
            </a:r>
            <a:r>
              <a:rPr lang="ru-RU" b="1" dirty="0" smtClean="0">
                <a:solidFill>
                  <a:srgbClr val="9900CC"/>
                </a:solidFill>
              </a:rPr>
              <a:t> у </a:t>
            </a:r>
            <a:r>
              <a:rPr lang="ru-RU" b="1" dirty="0" err="1" smtClean="0">
                <a:solidFill>
                  <a:srgbClr val="9900CC"/>
                </a:solidFill>
              </a:rPr>
              <a:t>задоволенні</a:t>
            </a:r>
            <a:r>
              <a:rPr lang="ru-RU" b="1" dirty="0" smtClean="0">
                <a:solidFill>
                  <a:srgbClr val="9900CC"/>
                </a:solidFill>
              </a:rPr>
              <a:t> </a:t>
            </a:r>
            <a:r>
              <a:rPr lang="ru-RU" b="1" dirty="0" err="1" smtClean="0">
                <a:solidFill>
                  <a:srgbClr val="9900CC"/>
                </a:solidFill>
              </a:rPr>
              <a:t>нагальних</a:t>
            </a:r>
            <a:r>
              <a:rPr lang="ru-RU" b="1" dirty="0" smtClean="0">
                <a:solidFill>
                  <a:srgbClr val="9900CC"/>
                </a:solidFill>
              </a:rPr>
              <a:t> потреб (</a:t>
            </a:r>
            <a:r>
              <a:rPr lang="ru-RU" b="1" dirty="0" err="1" smtClean="0">
                <a:solidFill>
                  <a:srgbClr val="9900CC"/>
                </a:solidFill>
              </a:rPr>
              <a:t>наприклад</a:t>
            </a:r>
            <a:r>
              <a:rPr lang="ru-RU" b="1" dirty="0" smtClean="0">
                <a:solidFill>
                  <a:srgbClr val="9900CC"/>
                </a:solidFill>
              </a:rPr>
              <a:t>, таких як </a:t>
            </a:r>
            <a:r>
              <a:rPr lang="ru-RU" b="1" dirty="0" err="1" smtClean="0">
                <a:solidFill>
                  <a:srgbClr val="9900CC"/>
                </a:solidFill>
              </a:rPr>
              <a:t>їжа</a:t>
            </a:r>
            <a:r>
              <a:rPr lang="ru-RU" b="1" dirty="0" smtClean="0">
                <a:solidFill>
                  <a:srgbClr val="9900CC"/>
                </a:solidFill>
              </a:rPr>
              <a:t>, вода, </a:t>
            </a:r>
            <a:r>
              <a:rPr lang="ru-RU" b="1" dirty="0" err="1" smtClean="0">
                <a:solidFill>
                  <a:srgbClr val="9900CC"/>
                </a:solidFill>
              </a:rPr>
              <a:t>інформація</a:t>
            </a:r>
            <a:r>
              <a:rPr lang="ru-RU" b="1" dirty="0" smtClean="0">
                <a:solidFill>
                  <a:srgbClr val="9900CC"/>
                </a:solidFill>
              </a:rPr>
              <a:t>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err="1" smtClean="0">
                <a:solidFill>
                  <a:srgbClr val="9900CC"/>
                </a:solidFill>
              </a:rPr>
              <a:t>вміння</a:t>
            </a:r>
            <a:r>
              <a:rPr lang="ru-RU" b="1" dirty="0" smtClean="0">
                <a:solidFill>
                  <a:srgbClr val="9900CC"/>
                </a:solidFill>
              </a:rPr>
              <a:t> </a:t>
            </a:r>
            <a:r>
              <a:rPr lang="ru-RU" b="1" dirty="0" err="1" smtClean="0">
                <a:solidFill>
                  <a:srgbClr val="9900CC"/>
                </a:solidFill>
              </a:rPr>
              <a:t>вислуховувати</a:t>
            </a:r>
            <a:r>
              <a:rPr lang="ru-RU" b="1" dirty="0" smtClean="0">
                <a:solidFill>
                  <a:srgbClr val="9900CC"/>
                </a:solidFill>
              </a:rPr>
              <a:t> людей, але не </a:t>
            </a:r>
            <a:r>
              <a:rPr lang="ru-RU" b="1" dirty="0" err="1" smtClean="0">
                <a:solidFill>
                  <a:srgbClr val="9900CC"/>
                </a:solidFill>
              </a:rPr>
              <a:t>примушуючи</a:t>
            </a:r>
            <a:r>
              <a:rPr lang="ru-RU" b="1" dirty="0" smtClean="0">
                <a:solidFill>
                  <a:srgbClr val="9900CC"/>
                </a:solidFill>
              </a:rPr>
              <a:t> </a:t>
            </a:r>
            <a:r>
              <a:rPr lang="ru-RU" b="1" dirty="0" err="1" smtClean="0">
                <a:solidFill>
                  <a:srgbClr val="9900CC"/>
                </a:solidFill>
              </a:rPr>
              <a:t>їх</a:t>
            </a:r>
            <a:r>
              <a:rPr lang="ru-RU" b="1" dirty="0" smtClean="0">
                <a:solidFill>
                  <a:srgbClr val="9900CC"/>
                </a:solidFill>
              </a:rPr>
              <a:t> </a:t>
            </a:r>
            <a:r>
              <a:rPr lang="ru-RU" b="1" dirty="0" err="1" smtClean="0">
                <a:solidFill>
                  <a:srgbClr val="9900CC"/>
                </a:solidFill>
              </a:rPr>
              <a:t>говорити</a:t>
            </a:r>
            <a:r>
              <a:rPr lang="ru-RU" b="1" dirty="0" smtClean="0">
                <a:solidFill>
                  <a:srgbClr val="9900CC"/>
                </a:solidFill>
              </a:rPr>
              <a:t>;</a:t>
            </a:r>
            <a:endParaRPr lang="ru-RU" b="1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3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56540" y="222518"/>
            <a:ext cx="9827600" cy="7556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733" b="1" dirty="0" smtClean="0">
                <a:solidFill>
                  <a:srgbClr val="C00000"/>
                </a:solidFill>
                <a:ea typeface="Bebas Neue"/>
                <a:cs typeface="Bebas Neue"/>
              </a:rPr>
              <a:t>Перша </a:t>
            </a:r>
            <a:r>
              <a:rPr lang="ru-RU" sz="3733" b="1" dirty="0" err="1" smtClean="0">
                <a:solidFill>
                  <a:srgbClr val="C00000"/>
                </a:solidFill>
                <a:ea typeface="Bebas Neue"/>
                <a:cs typeface="Bebas Neue"/>
              </a:rPr>
              <a:t>екстрена</a:t>
            </a:r>
            <a:r>
              <a:rPr lang="ru-RU" sz="3733" b="1" dirty="0" smtClean="0">
                <a:solidFill>
                  <a:srgbClr val="C00000"/>
                </a:solidFill>
                <a:ea typeface="Bebas Neue"/>
                <a:cs typeface="Bebas Neue"/>
              </a:rPr>
              <a:t> </a:t>
            </a:r>
            <a:r>
              <a:rPr lang="ru-RU" sz="3733" b="1" dirty="0" err="1" smtClean="0">
                <a:solidFill>
                  <a:srgbClr val="C00000"/>
                </a:solidFill>
                <a:ea typeface="Bebas Neue"/>
                <a:cs typeface="Bebas Neue"/>
              </a:rPr>
              <a:t>допомога</a:t>
            </a:r>
            <a:r>
              <a:rPr lang="ru-RU" sz="3733" b="1" dirty="0" smtClean="0">
                <a:solidFill>
                  <a:srgbClr val="C00000"/>
                </a:solidFill>
                <a:ea typeface="Bebas Neue"/>
                <a:cs typeface="Bebas Neue"/>
              </a:rPr>
              <a:t> ВКЛЮЧАЄ:</a:t>
            </a:r>
            <a:endParaRPr lang="en-US" sz="3733" b="1" dirty="0">
              <a:solidFill>
                <a:srgbClr val="C00000"/>
              </a:solidFill>
              <a:ea typeface="Bebas Neue"/>
              <a:cs typeface="Bebas Neue"/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282522" y="2151916"/>
            <a:ext cx="11596915" cy="3951172"/>
          </a:xfrm>
          <a:prstGeom prst="rect">
            <a:avLst/>
          </a:prstGeom>
          <a:ln>
            <a:solidFill>
              <a:srgbClr val="99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ru-RU" b="1" dirty="0" err="1">
                <a:solidFill>
                  <a:srgbClr val="9900CC"/>
                </a:solidFill>
              </a:rPr>
              <a:t>вміння</a:t>
            </a:r>
            <a:r>
              <a:rPr lang="ru-RU" b="1" dirty="0">
                <a:solidFill>
                  <a:srgbClr val="9900CC"/>
                </a:solidFill>
              </a:rPr>
              <a:t> </a:t>
            </a:r>
            <a:r>
              <a:rPr lang="ru-RU" b="1" dirty="0" err="1">
                <a:solidFill>
                  <a:srgbClr val="9900CC"/>
                </a:solidFill>
              </a:rPr>
              <a:t>втішити</a:t>
            </a:r>
            <a:r>
              <a:rPr lang="ru-RU" b="1" dirty="0">
                <a:solidFill>
                  <a:srgbClr val="9900CC"/>
                </a:solidFill>
              </a:rPr>
              <a:t> і </a:t>
            </a:r>
            <a:r>
              <a:rPr lang="ru-RU" b="1" dirty="0" err="1">
                <a:solidFill>
                  <a:srgbClr val="9900CC"/>
                </a:solidFill>
              </a:rPr>
              <a:t>допомогти</a:t>
            </a:r>
            <a:r>
              <a:rPr lang="ru-RU" b="1" dirty="0">
                <a:solidFill>
                  <a:srgbClr val="9900CC"/>
                </a:solidFill>
              </a:rPr>
              <a:t> </a:t>
            </a:r>
            <a:r>
              <a:rPr lang="ru-RU" b="1" dirty="0" err="1">
                <a:solidFill>
                  <a:srgbClr val="9900CC"/>
                </a:solidFill>
              </a:rPr>
              <a:t>людині</a:t>
            </a:r>
            <a:r>
              <a:rPr lang="ru-RU" b="1" dirty="0">
                <a:solidFill>
                  <a:srgbClr val="9900CC"/>
                </a:solidFill>
              </a:rPr>
              <a:t> ЗАСПОКОЇТИСЯ;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9900CC"/>
                </a:solidFill>
              </a:rPr>
              <a:t>НАДАННЯ ДОПОМОГИ В ОТРИМАННІ ІНФОРМАЦІЇ, ВСТАНОВЛЕННІ ЗВ'ЯЗКУ З ВІДПОВІДНИМИ СЛУЖБАМИ І СТРУКТУРАМИ СОЦІАЛЬНОЇ ПІДТРИМКИ;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9900CC"/>
                </a:solidFill>
              </a:rPr>
              <a:t>ЗАХИСТ ВІД ПОДАЛЬШОЇ </a:t>
            </a:r>
            <a:r>
              <a:rPr lang="ru-RU" b="1" dirty="0" smtClean="0">
                <a:solidFill>
                  <a:srgbClr val="9900CC"/>
                </a:solidFill>
              </a:rPr>
              <a:t>ШКОДИ</a:t>
            </a:r>
            <a:endParaRPr lang="ru-RU" b="1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5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nozestvo-cvetnih-treugolnikov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mnozestvo-cvetnih-treugolnikov</Template>
  <TotalTime>1556</TotalTime>
  <Words>906</Words>
  <Application>Microsoft Office PowerPoint</Application>
  <PresentationFormat>Широкоэкранный</PresentationFormat>
  <Paragraphs>86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맑은 고딕</vt:lpstr>
      <vt:lpstr>Arial</vt:lpstr>
      <vt:lpstr>Bebas Neue</vt:lpstr>
      <vt:lpstr>Calibri</vt:lpstr>
      <vt:lpstr>Karla</vt:lpstr>
      <vt:lpstr>Palatino Linotype</vt:lpstr>
      <vt:lpstr>Raleway</vt:lpstr>
      <vt:lpstr>Roboto Slab</vt:lpstr>
      <vt:lpstr>Wingdings</vt:lpstr>
      <vt:lpstr>mnozestvo-cvetnih-treugolnikov</vt:lpstr>
      <vt:lpstr>КВНЗ «Харківська академія неперервної освіти» Кафедра методики  дошкільної та початкової освіти  «Формування стресостійкості. Психологічні техніки самодопомоги в умовах війни»  </vt:lpstr>
      <vt:lpstr>Вітаю педагогів  закладів дошкільної освіти!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 НАДАВАТИ ППД?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Висновки психологів…</vt:lpstr>
      <vt:lpstr>Презентация PowerPoint</vt:lpstr>
      <vt:lpstr>Мирного неба над Україною!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КВНЗ «Харківська академія неперервної освіти»  Методичні аспекти розвитку емоційного інтелекту та емпатії</dc:title>
  <dc:creator>Lada</dc:creator>
  <cp:lastModifiedBy>Lada</cp:lastModifiedBy>
  <cp:revision>216</cp:revision>
  <dcterms:created xsi:type="dcterms:W3CDTF">2020-06-05T20:33:04Z</dcterms:created>
  <dcterms:modified xsi:type="dcterms:W3CDTF">2023-05-31T19:13:28Z</dcterms:modified>
</cp:coreProperties>
</file>