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5" r:id="rId3"/>
    <p:sldMasterId id="2147483703" r:id="rId4"/>
  </p:sldMasterIdLst>
  <p:notesMasterIdLst>
    <p:notesMasterId r:id="rId53"/>
  </p:notesMasterIdLst>
  <p:sldIdLst>
    <p:sldId id="315" r:id="rId5"/>
    <p:sldId id="259" r:id="rId6"/>
    <p:sldId id="316" r:id="rId7"/>
    <p:sldId id="317" r:id="rId8"/>
    <p:sldId id="321" r:id="rId9"/>
    <p:sldId id="392" r:id="rId10"/>
    <p:sldId id="389" r:id="rId11"/>
    <p:sldId id="390" r:id="rId12"/>
    <p:sldId id="391" r:id="rId13"/>
    <p:sldId id="318" r:id="rId14"/>
    <p:sldId id="322" r:id="rId15"/>
    <p:sldId id="323" r:id="rId16"/>
    <p:sldId id="320" r:id="rId17"/>
    <p:sldId id="324" r:id="rId18"/>
    <p:sldId id="325" r:id="rId19"/>
    <p:sldId id="326" r:id="rId20"/>
    <p:sldId id="327" r:id="rId21"/>
    <p:sldId id="328" r:id="rId22"/>
    <p:sldId id="329" r:id="rId23"/>
    <p:sldId id="272" r:id="rId24"/>
    <p:sldId id="307" r:id="rId25"/>
    <p:sldId id="309" r:id="rId26"/>
    <p:sldId id="310" r:id="rId27"/>
    <p:sldId id="393" r:id="rId28"/>
    <p:sldId id="333" r:id="rId29"/>
    <p:sldId id="298" r:id="rId30"/>
    <p:sldId id="334" r:id="rId31"/>
    <p:sldId id="330" r:id="rId32"/>
    <p:sldId id="331" r:id="rId33"/>
    <p:sldId id="314" r:id="rId34"/>
    <p:sldId id="335" r:id="rId35"/>
    <p:sldId id="336" r:id="rId36"/>
    <p:sldId id="319" r:id="rId37"/>
    <p:sldId id="337" r:id="rId38"/>
    <p:sldId id="338" r:id="rId39"/>
    <p:sldId id="339" r:id="rId40"/>
    <p:sldId id="340" r:id="rId41"/>
    <p:sldId id="394" r:id="rId42"/>
    <p:sldId id="395" r:id="rId43"/>
    <p:sldId id="342" r:id="rId44"/>
    <p:sldId id="396" r:id="rId45"/>
    <p:sldId id="397" r:id="rId46"/>
    <p:sldId id="398" r:id="rId47"/>
    <p:sldId id="399" r:id="rId48"/>
    <p:sldId id="400" r:id="rId49"/>
    <p:sldId id="401" r:id="rId50"/>
    <p:sldId id="370" r:id="rId51"/>
    <p:sldId id="368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uk-UA" dirty="0">
                <a:solidFill>
                  <a:schemeClr val="accent1"/>
                </a:solidFill>
              </a:rPr>
              <a:t>Чи</a:t>
            </a:r>
            <a:r>
              <a:rPr lang="uk-UA" baseline="0" dirty="0">
                <a:solidFill>
                  <a:schemeClr val="accent1"/>
                </a:solidFill>
              </a:rPr>
              <a:t> плануєте ви повернутися у своє місто / село проживання, коли це стане безпечно?</a:t>
            </a:r>
            <a:endParaRPr lang="uk-UA" dirty="0">
              <a:solidFill>
                <a:schemeClr val="accent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Аркуш1!$C$1</c:f>
              <c:strCache>
                <c:ptCount val="1"/>
                <c:pt idx="0">
                  <c:v>Кількість респондентів, %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Так</c:v>
                </c:pt>
                <c:pt idx="1">
                  <c:v>Ні</c:v>
                </c:pt>
                <c:pt idx="2">
                  <c:v>Важко відповісти</c:v>
                </c:pt>
                <c:pt idx="3">
                  <c:v>Без відповіді</c:v>
                </c:pt>
              </c:strCache>
            </c:strRef>
          </c:cat>
          <c:val>
            <c:numRef>
              <c:f>Аркуш1!$C$2:$C$5</c:f>
              <c:numCache>
                <c:formatCode>0.00%</c:formatCode>
                <c:ptCount val="4"/>
                <c:pt idx="0">
                  <c:v>0.60343035343035345</c:v>
                </c:pt>
                <c:pt idx="1">
                  <c:v>2.1309771309771311E-2</c:v>
                </c:pt>
                <c:pt idx="2">
                  <c:v>0.11174636174636175</c:v>
                </c:pt>
                <c:pt idx="3">
                  <c:v>0.26351351351351349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1B-429F-A35F-2A8760FC18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92991104"/>
        <c:axId val="92979872"/>
      </c:barChart>
      <c:catAx>
        <c:axId val="9299110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79872"/>
        <c:crosses val="autoZero"/>
        <c:auto val="1"/>
        <c:lblAlgn val="ctr"/>
        <c:lblOffset val="100"/>
        <c:noMultiLvlLbl val="0"/>
      </c:catAx>
      <c:valAx>
        <c:axId val="92979872"/>
        <c:scaling>
          <c:orientation val="minMax"/>
        </c:scaling>
        <c:delete val="1"/>
        <c:axPos val="t"/>
        <c:numFmt formatCode="0%" sourceLinked="0"/>
        <c:majorTickMark val="out"/>
        <c:minorTickMark val="none"/>
        <c:tickLblPos val="nextTo"/>
        <c:crossAx val="9299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Чи змінювали ви місце проживання з початком війни?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Кількість респондентів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EE-44BB-8349-F149C28C2CA6}"/>
              </c:ext>
            </c:extLst>
          </c:dPt>
          <c:dPt>
            <c:idx val="1"/>
            <c:bubble3D val="0"/>
            <c:spPr>
              <a:solidFill>
                <a:srgbClr val="A5C0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EE-44BB-8349-F149C28C2CA6}"/>
              </c:ext>
            </c:extLst>
          </c:dPt>
          <c:dLbls>
            <c:dLbl>
              <c:idx val="0"/>
              <c:layout>
                <c:manualLayout>
                  <c:x val="0.17436105967698678"/>
                  <c:y val="0.1112618724559023"/>
                </c:manualLayout>
              </c:layout>
              <c:tx>
                <c:rich>
                  <a:bodyPr rot="0" spcFirstLastPara="1" vertOverflow="clip" horzOverflow="clip" vert="horz" wrap="square" lIns="180000" tIns="36000" rIns="180000" bIns="3600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E334D17-DB1B-4860-8B3B-E532F15B6F30}" type="CATEGORYNAME">
                      <a:rPr lang="ru-RU">
                        <a:solidFill>
                          <a:schemeClr val="accent3"/>
                        </a:solidFill>
                      </a:rPr>
                      <a:pPr>
                        <a:defRPr>
                          <a:solidFill>
                            <a:schemeClr val="accent3"/>
                          </a:solidFill>
                        </a:defRPr>
                      </a:pPr>
                      <a:t>[ІМ’Я КАТЕГОРІЇ]</a:t>
                    </a:fld>
                    <a:r>
                      <a:rPr lang="ru-RU" baseline="0" dirty="0">
                        <a:solidFill>
                          <a:schemeClr val="accent3"/>
                        </a:solidFill>
                      </a:rPr>
                      <a:t>
</a:t>
                    </a:r>
                    <a:fld id="{1235377A-F036-4821-BA9A-8170EA87B7BE}" type="PERCENTAGE">
                      <a:rPr lang="ru-RU" sz="1600" b="1" baseline="0">
                        <a:solidFill>
                          <a:schemeClr val="accent3"/>
                        </a:solidFill>
                      </a:rPr>
                      <a:pPr>
                        <a:defRPr>
                          <a:solidFill>
                            <a:schemeClr val="accent3"/>
                          </a:solidFill>
                        </a:defRPr>
                      </a:pPr>
                      <a:t>[ВІДСОТОК]</a:t>
                    </a:fld>
                    <a:endParaRPr lang="ru-RU" baseline="0" dirty="0">
                      <a:solidFill>
                        <a:schemeClr val="accent3"/>
                      </a:solidFill>
                    </a:endParaRPr>
                  </a:p>
                </c:rich>
              </c:tx>
              <c:numFmt formatCode="0.0%" sourceLinked="0"/>
              <c:spPr>
                <a:solidFill>
                  <a:prstClr val="white"/>
                </a:solidFill>
                <a:ln>
                  <a:solidFill>
                    <a:srgbClr val="788A97">
                      <a:lumMod val="60000"/>
                      <a:lumOff val="4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180000" tIns="36000" rIns="180000" bIns="3600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EE-44BB-8349-F149C28C2CA6}"/>
                </c:ext>
              </c:extLst>
            </c:dLbl>
            <c:dLbl>
              <c:idx val="1"/>
              <c:layout>
                <c:manualLayout>
                  <c:x val="-0.16627640290805568"/>
                  <c:y val="-8.5028045171422775E-2"/>
                </c:manualLayout>
              </c:layout>
              <c:tx>
                <c:rich>
                  <a:bodyPr/>
                  <a:lstStyle/>
                  <a:p>
                    <a:fld id="{1F33EDB1-43B0-4A54-8B9E-D349A106AB25}" type="CATEGORYNAME">
                      <a:rPr lang="ru-RU">
                        <a:solidFill>
                          <a:schemeClr val="accent2"/>
                        </a:solidFill>
                      </a:rPr>
                      <a:pPr/>
                      <a:t>[ІМ’Я КАТЕГОРІЇ]</a:t>
                    </a:fld>
                    <a:r>
                      <a:rPr lang="ru-RU" baseline="0" dirty="0">
                        <a:solidFill>
                          <a:schemeClr val="accent2"/>
                        </a:solidFill>
                      </a:rPr>
                      <a:t>
</a:t>
                    </a:r>
                    <a:fld id="{4EB30477-2B9A-49E6-9C23-AEB15FA34A5A}" type="PERCENTAGE">
                      <a:rPr lang="ru-RU" sz="1600" b="1" baseline="0">
                        <a:solidFill>
                          <a:schemeClr val="accent2"/>
                        </a:solidFill>
                      </a:rPr>
                      <a:pPr/>
                      <a:t>[ВІДСОТОК]</a:t>
                    </a:fld>
                    <a:endParaRPr lang="ru-RU" baseline="0" dirty="0">
                      <a:solidFill>
                        <a:schemeClr val="accent2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DEE-44BB-8349-F149C28C2CA6}"/>
                </c:ext>
              </c:extLst>
            </c:dLbl>
            <c:numFmt formatCode="0.0%" sourceLinked="0"/>
            <c:spPr>
              <a:solidFill>
                <a:prstClr val="white"/>
              </a:solidFill>
              <a:ln>
                <a:solidFill>
                  <a:srgbClr val="788A97">
                    <a:lumMod val="60000"/>
                    <a:lumOff val="40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180000" tIns="36000" rIns="180000" bIns="3600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Аркуш1!$A$2:$A$3</c:f>
              <c:strCache>
                <c:ptCount val="2"/>
                <c:pt idx="0">
                  <c:v>Так</c:v>
                </c:pt>
                <c:pt idx="1">
                  <c:v>Ні</c:v>
                </c:pt>
              </c:strCache>
            </c:strRef>
          </c:cat>
          <c:val>
            <c:numRef>
              <c:f>Аркуш1!$B$2:$B$3</c:f>
              <c:numCache>
                <c:formatCode>General</c:formatCode>
                <c:ptCount val="2"/>
                <c:pt idx="0">
                  <c:v>998</c:v>
                </c:pt>
                <c:pt idx="1">
                  <c:v>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EE-44BB-8349-F149C28C2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uk-UA" dirty="0"/>
              <a:t>Як ви вважаєте, якою є ситуація із</a:t>
            </a:r>
            <a:r>
              <a:rPr lang="en-US" baseline="0" dirty="0"/>
              <a:t> </a:t>
            </a:r>
            <a:r>
              <a:rPr lang="uk-UA" baseline="0" dirty="0"/>
              <a:t>забрудненням вибухонебезпечними предметами </a:t>
            </a:r>
            <a:r>
              <a:rPr lang="uk-UA" dirty="0"/>
              <a:t>території вашого теперішнього місця проживання?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Аркуш1!$C$1</c:f>
              <c:strCache>
                <c:ptCount val="1"/>
                <c:pt idx="0">
                  <c:v>Кількість респондентів, %</c:v>
                </c:pt>
              </c:strCache>
            </c:strRef>
          </c:tx>
          <c:spPr>
            <a:solidFill>
              <a:srgbClr val="E94F3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2675276468511458E-3"/>
                  <c:y val="5.29173951066461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42967968646759"/>
                      <c:h val="4.70455371876589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BFC-4265-B93E-08C5CB9A68E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Аркуш1!$A$2:$A$6</c:f>
              <c:strCache>
                <c:ptCount val="5"/>
                <c:pt idx="0">
                  <c:v>Дуже небезпечною 
(ВП багато, відомі 
випадки жертв мінування)</c:v>
                </c:pt>
                <c:pt idx="1">
                  <c:v>Безпечною (ВП немає)</c:v>
                </c:pt>
                <c:pt idx="2">
                  <c:v>Важко відповісти / Не знаю</c:v>
                </c:pt>
                <c:pt idx="3">
                  <c:v>Небезпечною 
(ВП є, однак випадків 
жертв від мінування не було)</c:v>
                </c:pt>
                <c:pt idx="4">
                  <c:v>Дещо небезпечною 
(ймовірно ВП є, 
але їх досі не знаходили)</c:v>
                </c:pt>
              </c:strCache>
            </c:strRef>
          </c:cat>
          <c:val>
            <c:numRef>
              <c:f>Аркуш1!$C$2:$C$6</c:f>
              <c:numCache>
                <c:formatCode>0.00%</c:formatCode>
                <c:ptCount val="5"/>
                <c:pt idx="0">
                  <c:v>0.26299376299376298</c:v>
                </c:pt>
                <c:pt idx="1">
                  <c:v>0.20270270270270271</c:v>
                </c:pt>
                <c:pt idx="2">
                  <c:v>0.19334719334719336</c:v>
                </c:pt>
                <c:pt idx="3">
                  <c:v>0.17983367983367984</c:v>
                </c:pt>
                <c:pt idx="4">
                  <c:v>0.16112266112266113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1B-429F-A35F-2A8760FC18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92991104"/>
        <c:axId val="92979872"/>
      </c:barChart>
      <c:catAx>
        <c:axId val="929911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79872"/>
        <c:crosses val="autoZero"/>
        <c:auto val="1"/>
        <c:lblAlgn val="ctr"/>
        <c:lblOffset val="100"/>
        <c:noMultiLvlLbl val="0"/>
      </c:catAx>
      <c:valAx>
        <c:axId val="92979872"/>
        <c:scaling>
          <c:orientation val="minMax"/>
        </c:scaling>
        <c:delete val="1"/>
        <c:axPos val="t"/>
        <c:numFmt formatCode="0%" sourceLinked="0"/>
        <c:majorTickMark val="none"/>
        <c:minorTickMark val="none"/>
        <c:tickLblPos val="high"/>
        <c:crossAx val="9299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/>
  </c:chart>
  <c:spPr>
    <a:noFill/>
    <a:ln>
      <a:solidFill>
        <a:srgbClr val="C00000"/>
      </a:solidFill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Чи стикалися ви з вибухонебезпечними предметами?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Кількість респондентів</c:v>
                </c:pt>
              </c:strCache>
            </c:strRef>
          </c:tx>
          <c:dPt>
            <c:idx val="0"/>
            <c:bubble3D val="0"/>
            <c:spPr>
              <a:solidFill>
                <a:srgbClr val="A5C0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EE-44BB-8349-F149C28C2CA6}"/>
              </c:ext>
            </c:extLst>
          </c:dPt>
          <c:dPt>
            <c:idx val="1"/>
            <c:bubble3D val="0"/>
            <c:spPr>
              <a:solidFill>
                <a:srgbClr val="FFD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EE-44BB-8349-F149C28C2C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604-48A7-A467-A011041C925E}"/>
              </c:ext>
            </c:extLst>
          </c:dPt>
          <c:dLbls>
            <c:dLbl>
              <c:idx val="0"/>
              <c:layout>
                <c:manualLayout>
                  <c:x val="7.01306328630832E-2"/>
                  <c:y val="-0.4097692283037212"/>
                </c:manualLayout>
              </c:layout>
              <c:tx>
                <c:rich>
                  <a:bodyPr rot="0" spcFirstLastPara="1" vertOverflow="clip" horzOverflow="clip" vert="horz" wrap="square" lIns="180000" tIns="36000" rIns="180000" bIns="3600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F4867D-6827-4BF3-8B10-4B0FEFC090CE}" type="CATEGORYNAME">
                      <a:rPr lang="uk-UA" smtClean="0">
                        <a:solidFill>
                          <a:schemeClr val="accent2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[ІМ’Я КАТЕГОРІЇ]</a:t>
                    </a:fld>
                    <a:r>
                      <a:rPr lang="uk-UA" baseline="0" dirty="0">
                        <a:solidFill>
                          <a:schemeClr val="accent2"/>
                        </a:solidFill>
                      </a:rPr>
                      <a:t>
</a:t>
                    </a:r>
                    <a:fld id="{A45B95DE-72AB-4C9E-9DC0-FDBCE05876DE}" type="PERCENTAGE">
                      <a:rPr lang="uk-UA" sz="1600" b="1" baseline="0">
                        <a:solidFill>
                          <a:schemeClr val="accent2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[ВІДСОТОК]</a:t>
                    </a:fld>
                    <a:endParaRPr lang="uk-UA" baseline="0" dirty="0">
                      <a:solidFill>
                        <a:schemeClr val="accent2"/>
                      </a:solidFill>
                    </a:endParaRPr>
                  </a:p>
                </c:rich>
              </c:tx>
              <c:numFmt formatCode="0.0%" sourceLinked="0"/>
              <c:spPr>
                <a:solidFill>
                  <a:prstClr val="white"/>
                </a:solidFill>
                <a:ln>
                  <a:solidFill>
                    <a:srgbClr val="788A97">
                      <a:lumMod val="60000"/>
                      <a:lumOff val="4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180000" tIns="36000" rIns="180000" bIns="3600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EE-44BB-8349-F149C28C2CA6}"/>
                </c:ext>
              </c:extLst>
            </c:dLbl>
            <c:dLbl>
              <c:idx val="1"/>
              <c:layout>
                <c:manualLayout>
                  <c:x val="-0.24450952382214425"/>
                  <c:y val="6.4225686171860905E-2"/>
                </c:manualLayout>
              </c:layout>
              <c:tx>
                <c:rich>
                  <a:bodyPr rot="0" spcFirstLastPara="1" vertOverflow="clip" horzOverflow="clip" vert="horz" wrap="square" lIns="180000" tIns="36000" rIns="180000" bIns="3600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E2BC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2C35C43-8436-4985-995E-DB5968D45A71}" type="CATEGORYNAME">
                      <a:rPr lang="ru-RU">
                        <a:solidFill>
                          <a:srgbClr val="E2BC00"/>
                        </a:solidFill>
                      </a:rPr>
                      <a:pPr>
                        <a:defRPr>
                          <a:solidFill>
                            <a:srgbClr val="E2BC00"/>
                          </a:solidFill>
                        </a:defRPr>
                      </a:pPr>
                      <a:t>[ІМ’Я КАТЕГОРІЇ]</a:t>
                    </a:fld>
                    <a:r>
                      <a:rPr lang="ru-RU" baseline="0" dirty="0">
                        <a:solidFill>
                          <a:srgbClr val="E2BC00"/>
                        </a:solidFill>
                      </a:rPr>
                      <a:t>
</a:t>
                    </a:r>
                    <a:fld id="{B2B20DBD-3A35-4C72-B038-F2E48AD043E5}" type="PERCENTAGE">
                      <a:rPr lang="ru-RU" sz="1600" b="1" baseline="0">
                        <a:solidFill>
                          <a:srgbClr val="E2BC00"/>
                        </a:solidFill>
                      </a:rPr>
                      <a:pPr>
                        <a:defRPr>
                          <a:solidFill>
                            <a:srgbClr val="E2BC00"/>
                          </a:solidFill>
                        </a:defRPr>
                      </a:pPr>
                      <a:t>[ВІДСОТОК]</a:t>
                    </a:fld>
                    <a:endParaRPr lang="ru-RU" baseline="0" dirty="0">
                      <a:solidFill>
                        <a:srgbClr val="E2BC00"/>
                      </a:solidFill>
                    </a:endParaRPr>
                  </a:p>
                </c:rich>
              </c:tx>
              <c:numFmt formatCode="0.0%" sourceLinked="0"/>
              <c:spPr>
                <a:solidFill>
                  <a:prstClr val="white"/>
                </a:solidFill>
                <a:ln>
                  <a:solidFill>
                    <a:srgbClr val="788A97">
                      <a:lumMod val="60000"/>
                      <a:lumOff val="4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180000" tIns="36000" rIns="180000" bIns="3600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E2B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DEE-44BB-8349-F149C28C2CA6}"/>
                </c:ext>
              </c:extLst>
            </c:dLbl>
            <c:dLbl>
              <c:idx val="2"/>
              <c:layout>
                <c:manualLayout>
                  <c:x val="-7.3583114463435254E-2"/>
                  <c:y val="-0.2252375559567944"/>
                </c:manualLayout>
              </c:layout>
              <c:tx>
                <c:rich>
                  <a:bodyPr rot="0" spcFirstLastPara="1" vertOverflow="clip" horzOverflow="clip" vert="horz" wrap="square" lIns="180000" tIns="36000" rIns="180000" bIns="3600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7A1F5B2-2DC3-4BB5-94D2-4838BF4D9419}" type="CATEGORYNAME">
                      <a:rPr lang="uk-UA">
                        <a:solidFill>
                          <a:schemeClr val="accent3"/>
                        </a:solidFill>
                      </a:rPr>
                      <a:pPr>
                        <a:defRPr>
                          <a:solidFill>
                            <a:schemeClr val="accent3"/>
                          </a:solidFill>
                        </a:defRPr>
                      </a:pPr>
                      <a:t>[ІМ’Я КАТЕГОРІЇ]</a:t>
                    </a:fld>
                    <a:r>
                      <a:rPr lang="uk-UA" baseline="0" dirty="0">
                        <a:solidFill>
                          <a:schemeClr val="accent3"/>
                        </a:solidFill>
                      </a:rPr>
                      <a:t>
</a:t>
                    </a:r>
                    <a:fld id="{F2B4A57B-F1A3-4471-BA21-50024012D9F0}" type="PERCENTAGE">
                      <a:rPr lang="uk-UA" sz="1600" b="1" baseline="0">
                        <a:solidFill>
                          <a:schemeClr val="accent3"/>
                        </a:solidFill>
                      </a:rPr>
                      <a:pPr>
                        <a:defRPr>
                          <a:solidFill>
                            <a:schemeClr val="accent3"/>
                          </a:solidFill>
                        </a:defRPr>
                      </a:pPr>
                      <a:t>[ВІДСОТОК]</a:t>
                    </a:fld>
                    <a:endParaRPr lang="uk-UA" baseline="0" dirty="0">
                      <a:solidFill>
                        <a:schemeClr val="accent3"/>
                      </a:solidFill>
                    </a:endParaRPr>
                  </a:p>
                </c:rich>
              </c:tx>
              <c:numFmt formatCode="0.0%" sourceLinked="0"/>
              <c:spPr>
                <a:solidFill>
                  <a:prstClr val="white"/>
                </a:solidFill>
                <a:ln>
                  <a:solidFill>
                    <a:srgbClr val="788A97">
                      <a:lumMod val="60000"/>
                      <a:lumOff val="4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180000" tIns="36000" rIns="180000" bIns="3600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604-48A7-A467-A011041C925E}"/>
                </c:ext>
              </c:extLst>
            </c:dLbl>
            <c:numFmt formatCode="0.0%" sourceLinked="0"/>
            <c:spPr>
              <a:solidFill>
                <a:prstClr val="white"/>
              </a:solidFill>
              <a:ln>
                <a:solidFill>
                  <a:srgbClr val="788A97">
                    <a:lumMod val="60000"/>
                    <a:lumOff val="40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180000" tIns="36000" rIns="180000" bIns="3600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Аркуш1!$A$2:$A$4</c:f>
              <c:strCache>
                <c:ptCount val="3"/>
                <c:pt idx="0">
                  <c:v>Не стикалися</c:v>
                </c:pt>
                <c:pt idx="1">
                  <c:v>Стикалися, але точно не можуть сказати з яким</c:v>
                </c:pt>
                <c:pt idx="2">
                  <c:v>Стикалися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987</c:v>
                </c:pt>
                <c:pt idx="1">
                  <c:v>176</c:v>
                </c:pt>
                <c:pt idx="2">
                  <c:v>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EE-44BB-8349-F149C28C2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Аркуш1!$D$1</c:f>
              <c:strCache>
                <c:ptCount val="1"/>
                <c:pt idx="0">
                  <c:v>Кількість респондентів, %</c:v>
                </c:pt>
              </c:strCache>
            </c:strRef>
          </c:tx>
          <c:spPr>
            <a:solidFill>
              <a:srgbClr val="E94F35"/>
            </a:solidFill>
            <a:ln>
              <a:noFill/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Аркуш1!$A$2:$A$11</c:f>
              <c:strCache>
                <c:ptCount val="10"/>
                <c:pt idx="0">
                  <c:v>Артилерійські снаряди</c:v>
                </c:pt>
                <c:pt idx="1">
                  <c:v>Керована ракетна зброя</c:v>
                </c:pt>
                <c:pt idx="2">
                  <c:v>Касетні засоби ураження</c:v>
                </c:pt>
                <c:pt idx="3">
                  <c:v>Авіаційні бомби</c:v>
                </c:pt>
                <c:pt idx="4">
                  <c:v>Мінометні міни</c:v>
                </c:pt>
                <c:pt idx="5">
                  <c:v>Протитранспортні міни</c:v>
                </c:pt>
                <c:pt idx="6">
                  <c:v>Ручні гранати</c:v>
                </c:pt>
                <c:pt idx="7">
                  <c:v>Ракетна зброя</c:v>
                </c:pt>
                <c:pt idx="8">
                  <c:v>Протипіхотні міни</c:v>
                </c:pt>
                <c:pt idx="9">
                  <c:v>Ручний протитанковий гранатомет</c:v>
                </c:pt>
              </c:strCache>
            </c:strRef>
          </c:cat>
          <c:val>
            <c:numRef>
              <c:f>Аркуш1!$D$2:$D$11</c:f>
              <c:numCache>
                <c:formatCode>General</c:formatCode>
                <c:ptCount val="10"/>
                <c:pt idx="0">
                  <c:v>0.14754098360655737</c:v>
                </c:pt>
                <c:pt idx="1">
                  <c:v>0.12568306010928962</c:v>
                </c:pt>
                <c:pt idx="2">
                  <c:v>0.12386156648451731</c:v>
                </c:pt>
                <c:pt idx="3">
                  <c:v>0.122040072859745</c:v>
                </c:pt>
                <c:pt idx="4">
                  <c:v>0.10473588342440801</c:v>
                </c:pt>
                <c:pt idx="5">
                  <c:v>0.10382513661202186</c:v>
                </c:pt>
                <c:pt idx="6">
                  <c:v>9.4717668488160295E-2</c:v>
                </c:pt>
                <c:pt idx="7">
                  <c:v>7.9234972677595633E-2</c:v>
                </c:pt>
                <c:pt idx="8">
                  <c:v>5.3734061930783242E-2</c:v>
                </c:pt>
                <c:pt idx="9">
                  <c:v>4.4626593806921674E-2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59-4A30-BCF6-D91AA9A7F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92991104"/>
        <c:axId val="92979872"/>
      </c:barChart>
      <c:catAx>
        <c:axId val="92991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79872"/>
        <c:crosses val="autoZero"/>
        <c:auto val="1"/>
        <c:lblAlgn val="ctr"/>
        <c:lblOffset val="100"/>
        <c:noMultiLvlLbl val="0"/>
      </c:catAx>
      <c:valAx>
        <c:axId val="92979872"/>
        <c:scaling>
          <c:orientation val="minMax"/>
        </c:scaling>
        <c:delete val="1"/>
        <c:axPos val="l"/>
        <c:numFmt formatCode="0%" sourceLinked="0"/>
        <c:majorTickMark val="out"/>
        <c:minorTickMark val="none"/>
        <c:tickLblPos val="nextTo"/>
        <c:crossAx val="9299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uk-UA" noProof="0" dirty="0"/>
              <a:t>Хто,</a:t>
            </a:r>
            <a:r>
              <a:rPr lang="uk-UA" baseline="0" noProof="0" dirty="0"/>
              <a:t> на вашу думку, </a:t>
            </a:r>
            <a:r>
              <a:rPr lang="uk-UA" noProof="0" dirty="0"/>
              <a:t>наражається на найбільший ризик нещасних випадків від ВП,</a:t>
            </a:r>
            <a:r>
              <a:rPr lang="uk-UA" baseline="0" noProof="0" dirty="0"/>
              <a:t> </a:t>
            </a:r>
            <a:r>
              <a:rPr lang="uk-UA" baseline="0" dirty="0"/>
              <a:t>цивільні чи військові</a:t>
            </a:r>
            <a:r>
              <a:rPr lang="ru-RU" dirty="0"/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Кількість респондентів</c:v>
                </c:pt>
              </c:strCache>
            </c:strRef>
          </c:tx>
          <c:dPt>
            <c:idx val="0"/>
            <c:bubble3D val="0"/>
            <c:spPr>
              <a:solidFill>
                <a:srgbClr val="A5C0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EE-44BB-8349-F149C28C2CA6}"/>
              </c:ext>
            </c:extLst>
          </c:dPt>
          <c:dPt>
            <c:idx val="1"/>
            <c:bubble3D val="0"/>
            <c:spPr>
              <a:solidFill>
                <a:srgbClr val="788A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EE-44BB-8349-F149C28C2C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F104-4B6B-9580-7A1878E941D6}"/>
              </c:ext>
            </c:extLst>
          </c:dPt>
          <c:dLbls>
            <c:dLbl>
              <c:idx val="0"/>
              <c:layout>
                <c:manualLayout>
                  <c:x val="8.7335805154139301E-2"/>
                  <c:y val="-0.13432835820895522"/>
                </c:manualLayout>
              </c:layout>
              <c:tx>
                <c:rich>
                  <a:bodyPr rot="0" spcFirstLastPara="1" vertOverflow="clip" horzOverflow="clip" vert="horz" wrap="square" lIns="180000" tIns="36000" rIns="180000" bIns="3600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DF2F081-3447-4761-96BF-A52E55767025}" type="CATEGORYNAME">
                      <a:rPr lang="ru-RU">
                        <a:solidFill>
                          <a:schemeClr val="accent2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[ІМ’Я КАТЕГОРІЇ]</a:t>
                    </a:fld>
                    <a:r>
                      <a:rPr lang="ru-RU" baseline="0" dirty="0">
                        <a:solidFill>
                          <a:schemeClr val="accent2"/>
                        </a:solidFill>
                      </a:rPr>
                      <a:t>
</a:t>
                    </a:r>
                    <a:fld id="{73CDAB1C-2BF2-45FA-A6D4-1D09E35B7663}" type="PERCENTAGE">
                      <a:rPr lang="ru-RU" sz="1600" b="1" baseline="0">
                        <a:solidFill>
                          <a:schemeClr val="accent2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[ВІДСОТОК]</a:t>
                    </a:fld>
                    <a:endParaRPr lang="ru-RU" baseline="0" dirty="0">
                      <a:solidFill>
                        <a:schemeClr val="accent2"/>
                      </a:solidFill>
                    </a:endParaRPr>
                  </a:p>
                </c:rich>
              </c:tx>
              <c:numFmt formatCode="0.0%" sourceLinked="0"/>
              <c:spPr>
                <a:solidFill>
                  <a:prstClr val="white"/>
                </a:solidFill>
                <a:ln>
                  <a:solidFill>
                    <a:srgbClr val="788A97">
                      <a:lumMod val="60000"/>
                      <a:lumOff val="4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180000" tIns="36000" rIns="180000" bIns="3600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EE-44BB-8349-F149C28C2CA6}"/>
                </c:ext>
              </c:extLst>
            </c:dLbl>
            <c:dLbl>
              <c:idx val="1"/>
              <c:layout>
                <c:manualLayout>
                  <c:x val="-0.16669239071459907"/>
                  <c:y val="0.10221754505924199"/>
                </c:manualLayout>
              </c:layout>
              <c:tx>
                <c:rich>
                  <a:bodyPr/>
                  <a:lstStyle/>
                  <a:p>
                    <a:fld id="{556FE789-09B3-478C-80DB-6D28FBB93879}" type="CATEGORYNAME">
                      <a:rPr lang="ru-RU">
                        <a:solidFill>
                          <a:schemeClr val="accent1"/>
                        </a:solidFill>
                      </a:rPr>
                      <a:pPr/>
                      <a:t>[ІМ’Я КАТЕГОРІЇ]</a:t>
                    </a:fld>
                    <a:r>
                      <a:rPr lang="ru-RU" baseline="0" dirty="0">
                        <a:solidFill>
                          <a:schemeClr val="accent1"/>
                        </a:solidFill>
                      </a:rPr>
                      <a:t>
</a:t>
                    </a:r>
                    <a:fld id="{652D3C34-52C2-43A9-AC97-2BD43567053C}" type="PERCENTAGE">
                      <a:rPr lang="ru-RU" sz="1600" b="1" baseline="0">
                        <a:solidFill>
                          <a:schemeClr val="accent1"/>
                        </a:solidFill>
                      </a:rPr>
                      <a:pPr/>
                      <a:t>[ВІДСОТОК]</a:t>
                    </a:fld>
                    <a:endParaRPr lang="ru-RU" baseline="0" dirty="0">
                      <a:solidFill>
                        <a:schemeClr val="accent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3865576803387"/>
                      <c:h val="0.331361410451041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DEE-44BB-8349-F149C28C2CA6}"/>
                </c:ext>
              </c:extLst>
            </c:dLbl>
            <c:dLbl>
              <c:idx val="2"/>
              <c:layout>
                <c:manualLayout>
                  <c:x val="-0.2046589018302829"/>
                  <c:y val="-8.1411126187245608E-2"/>
                </c:manualLayout>
              </c:layout>
              <c:tx>
                <c:rich>
                  <a:bodyPr rot="0" spcFirstLastPara="1" vertOverflow="clip" horzOverflow="clip" vert="horz" wrap="square" lIns="180000" tIns="36000" rIns="180000" bIns="3600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3410E5-F7BE-4287-BFAA-6774AFBAA4B5}" type="CATEGORYNAME">
                      <a:rPr lang="ru-RU">
                        <a:solidFill>
                          <a:schemeClr val="accent3"/>
                        </a:solidFill>
                      </a:rPr>
                      <a:pPr>
                        <a:defRPr>
                          <a:solidFill>
                            <a:schemeClr val="accent3"/>
                          </a:solidFill>
                        </a:defRPr>
                      </a:pPr>
                      <a:t>[ІМ’Я КАТЕГОРІЇ]</a:t>
                    </a:fld>
                    <a:r>
                      <a:rPr lang="ru-RU" baseline="0" dirty="0">
                        <a:solidFill>
                          <a:schemeClr val="accent3"/>
                        </a:solidFill>
                      </a:rPr>
                      <a:t>
</a:t>
                    </a:r>
                    <a:fld id="{A3E2C138-E743-4E98-805B-67233F8EF1C9}" type="PERCENTAGE">
                      <a:rPr lang="ru-RU" sz="1600" b="1" baseline="0">
                        <a:solidFill>
                          <a:schemeClr val="accent3"/>
                        </a:solidFill>
                      </a:rPr>
                      <a:pPr>
                        <a:defRPr>
                          <a:solidFill>
                            <a:schemeClr val="accent3"/>
                          </a:solidFill>
                        </a:defRPr>
                      </a:pPr>
                      <a:t>[ВІДСОТОК]</a:t>
                    </a:fld>
                    <a:endParaRPr lang="ru-RU" baseline="0" dirty="0">
                      <a:solidFill>
                        <a:schemeClr val="accent3"/>
                      </a:solidFill>
                    </a:endParaRPr>
                  </a:p>
                </c:rich>
              </c:tx>
              <c:numFmt formatCode="0.0%" sourceLinked="0"/>
              <c:spPr>
                <a:solidFill>
                  <a:prstClr val="white"/>
                </a:solidFill>
                <a:ln>
                  <a:solidFill>
                    <a:srgbClr val="788A97">
                      <a:lumMod val="60000"/>
                      <a:lumOff val="4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180000" tIns="36000" rIns="180000" bIns="3600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F104-4B6B-9580-7A1878E941D6}"/>
                </c:ext>
              </c:extLst>
            </c:dLbl>
            <c:numFmt formatCode="0.0%" sourceLinked="0"/>
            <c:spPr>
              <a:solidFill>
                <a:prstClr val="white"/>
              </a:solidFill>
              <a:ln>
                <a:solidFill>
                  <a:srgbClr val="788A97">
                    <a:lumMod val="60000"/>
                    <a:lumOff val="40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180000" tIns="36000" rIns="180000" bIns="3600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Аркуш1!$A$2:$A$4</c:f>
              <c:strCache>
                <c:ptCount val="3"/>
                <c:pt idx="0">
                  <c:v>Цивільні</c:v>
                </c:pt>
                <c:pt idx="1">
                  <c:v>Важко відповісти / Ризик однаковий для цивільних і військових</c:v>
                </c:pt>
                <c:pt idx="2">
                  <c:v>Військові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588</c:v>
                </c:pt>
                <c:pt idx="1">
                  <c:v>1086</c:v>
                </c:pt>
                <c:pt idx="2">
                  <c:v>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EE-44BB-8349-F149C28C2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F5C6B-0D71-450D-A532-8CE933CAD322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26AB3-3311-4A23-9681-8CF5686B8B4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1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26AB3-3311-4A23-9681-8CF5686B8B4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887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26AB3-3311-4A23-9681-8CF5686B8B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082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26AB3-3311-4A23-9681-8CF5686B8B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99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26AB3-3311-4A23-9681-8CF5686B8B4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082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26AB3-3311-4A23-9681-8CF5686B8B4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0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26AB3-3311-4A23-9681-8CF5686B8B4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08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48B93-CF8F-4C67-947D-78D6FA09D44F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4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0CD5A-8DA3-4600-B81E-CA429F18F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3BC410-3047-467D-8478-C7D9B8599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F5FFD-48E9-4033-B105-FA220C09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DB6B0A-6BCE-4806-8FC4-4DE57C7C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724F7C-D795-4BDD-975B-570312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A3894AF-A796-40A9-A653-36D0B93926AE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EBE80764-3641-465F-8547-69907EDD0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40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09699-AA15-45EF-AC0C-25FF28D3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081344-8E13-45C7-A0AF-F900D5834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9329AE-785B-4D8E-AA65-55305C49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D1263-7231-4237-85A3-79D37DA7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9F0EF9-A26B-48C6-A853-595F53B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EEF7CDE-5EE5-475E-B62C-1919C97EE2C1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C5866086-06B7-4DEA-ADC5-89726F54D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1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8E41D3-A32E-4EBE-BF2F-D288DBE79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20B48C-FC82-4C78-A669-7F1926DA1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1F239-FD01-4230-8D49-6366E19B5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98ED7C-A75B-4FB7-A775-9FBC1FAE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ED6AE3-F394-422C-ADD7-2927D5DD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D9517F60-EB97-4805-86A5-A5BBD69102C9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407881AA-D0B2-4E96-9225-C0A0441EA9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70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та графік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82998D0-2924-C5C3-9836-0319BF2757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309033"/>
            <a:ext cx="10657416" cy="876650"/>
          </a:xfrm>
        </p:spPr>
        <p:txBody>
          <a:bodyPr wrap="square" anchor="t" anchorCtr="0">
            <a:sp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  <p:sp>
        <p:nvSpPr>
          <p:cNvPr id="6" name="Місце для діаграми 5">
            <a:extLst>
              <a:ext uri="{FF2B5EF4-FFF2-40B4-BE49-F238E27FC236}">
                <a16:creationId xmlns:a16="http://schemas.microsoft.com/office/drawing/2014/main" id="{FA9817ED-0F4C-414D-8B48-F985FF1D524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055159" y="2708967"/>
            <a:ext cx="10657417" cy="3840000"/>
          </a:xfrm>
          <a:noFill/>
        </p:spPr>
        <p:txBody>
          <a:bodyPr/>
          <a:lstStyle/>
          <a:p>
            <a:r>
              <a:rPr lang="uk-UA" dirty="0"/>
              <a:t>Вставлення діаграми</a:t>
            </a:r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A5C411D5-5F7B-1BE5-F162-F742DCD5D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DDD9386-5A9B-8594-3624-A2C5F2C09882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E22CADB1-42E6-0671-2A19-96F556AC7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30144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3" pos="5352">
          <p15:clr>
            <a:srgbClr val="FBAE40"/>
          </p15:clr>
        </p15:guide>
        <p15:guide id="4" pos="512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та графік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82998D0-2924-C5C3-9836-0319BF2757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309034"/>
            <a:ext cx="5088467" cy="6239933"/>
          </a:xfrm>
        </p:spPr>
        <p:txBody>
          <a:bodyPr wrap="square" anchor="ctr" anchorCtr="0">
            <a:no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  <p:sp>
        <p:nvSpPr>
          <p:cNvPr id="6" name="Місце для діаграми 5">
            <a:extLst>
              <a:ext uri="{FF2B5EF4-FFF2-40B4-BE49-F238E27FC236}">
                <a16:creationId xmlns:a16="http://schemas.microsoft.com/office/drawing/2014/main" id="{FA9817ED-0F4C-414D-8B48-F985FF1D524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24109" y="309034"/>
            <a:ext cx="5088467" cy="6239933"/>
          </a:xfrm>
          <a:noFill/>
        </p:spPr>
        <p:txBody>
          <a:bodyPr/>
          <a:lstStyle/>
          <a:p>
            <a:r>
              <a:rPr lang="uk-UA" dirty="0"/>
              <a:t>Вставлення діаграми</a:t>
            </a:r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D4D54BD4-D634-211B-FEDE-41A20EBE48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CCA9334-5225-2654-47DA-F43B6E2368F9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03583DE4-9250-497F-15FA-82DD4E95B6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9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3" pos="5352">
          <p15:clr>
            <a:srgbClr val="FBAE40"/>
          </p15:clr>
        </p15:guide>
        <p15:guide id="4" pos="51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line, textbox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69AAC330-45F3-A24D-BB57-BA688549E3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"/>
            <a:ext cx="6096000" cy="7840825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a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07139" y="556685"/>
            <a:ext cx="4823869" cy="8149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Write a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EB751A9-AAE0-D446-AE13-CF967B6CA1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139" y="1982400"/>
            <a:ext cx="4823869" cy="41534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</a:lstStyle>
          <a:p>
            <a:pPr lvl="0"/>
            <a:r>
              <a:rPr lang="da-DK" dirty="0"/>
              <a:t>Write </a:t>
            </a:r>
            <a:r>
              <a:rPr lang="da-DK" dirty="0" err="1"/>
              <a:t>text</a:t>
            </a:r>
            <a:r>
              <a:rPr lang="da-DK" dirty="0"/>
              <a:t> - First </a:t>
            </a:r>
            <a:r>
              <a:rPr lang="da-DK" dirty="0" err="1"/>
              <a:t>level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2"/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4B583656-40E3-4356-85E4-56F394D15F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49001" y="220134"/>
            <a:ext cx="859367" cy="33655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67"/>
            </a:lvl1pPr>
            <a:lvl2pPr marL="269993" indent="0">
              <a:buNone/>
              <a:defRPr sz="1067"/>
            </a:lvl2pPr>
            <a:lvl3pPr marL="539987" indent="0">
              <a:buNone/>
              <a:defRPr sz="1067"/>
            </a:lvl3pPr>
            <a:lvl4pPr marL="1077886" indent="0">
              <a:buNone/>
              <a:defRPr sz="1067"/>
            </a:lvl4pPr>
            <a:lvl5pPr marL="1439827" indent="0">
              <a:buNone/>
              <a:defRPr sz="1067"/>
            </a:lvl5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4421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p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43682EAB-45E0-6061-E640-CF6557998B4E}"/>
              </a:ext>
            </a:extLst>
          </p:cNvPr>
          <p:cNvGrpSpPr/>
          <p:nvPr userDrawn="1"/>
        </p:nvGrpSpPr>
        <p:grpSpPr>
          <a:xfrm>
            <a:off x="0" y="0"/>
            <a:ext cx="575733" cy="6858000"/>
            <a:chOff x="0" y="0"/>
            <a:chExt cx="863600" cy="10287000"/>
          </a:xfrm>
        </p:grpSpPr>
        <p:sp>
          <p:nvSpPr>
            <p:cNvPr id="4" name="Прямокутник 3">
              <a:extLst>
                <a:ext uri="{FF2B5EF4-FFF2-40B4-BE49-F238E27FC236}">
                  <a16:creationId xmlns:a16="http://schemas.microsoft.com/office/drawing/2014/main" id="{EB45ECD5-0E3C-D164-3A21-3EF61B0EB97A}"/>
                </a:ext>
              </a:extLst>
            </p:cNvPr>
            <p:cNvSpPr/>
            <p:nvPr userDrawn="1"/>
          </p:nvSpPr>
          <p:spPr>
            <a:xfrm>
              <a:off x="0" y="0"/>
              <a:ext cx="863600" cy="10287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 dirty="0"/>
            </a:p>
          </p:txBody>
        </p:sp>
        <p:pic>
          <p:nvPicPr>
            <p:cNvPr id="5" name="Графіка 4">
              <a:extLst>
                <a:ext uri="{FF2B5EF4-FFF2-40B4-BE49-F238E27FC236}">
                  <a16:creationId xmlns:a16="http://schemas.microsoft.com/office/drawing/2014/main" id="{23E18FBB-B432-A618-3B61-FA508BDB6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0337" y="254000"/>
              <a:ext cx="542925" cy="209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423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та графік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82998D0-2924-C5C3-9836-0319BF2757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309034"/>
            <a:ext cx="5088467" cy="6239933"/>
          </a:xfrm>
        </p:spPr>
        <p:txBody>
          <a:bodyPr wrap="square" anchor="ctr" anchorCtr="0">
            <a:no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  <p:sp>
        <p:nvSpPr>
          <p:cNvPr id="6" name="Місце для діаграми 5">
            <a:extLst>
              <a:ext uri="{FF2B5EF4-FFF2-40B4-BE49-F238E27FC236}">
                <a16:creationId xmlns:a16="http://schemas.microsoft.com/office/drawing/2014/main" id="{FA9817ED-0F4C-414D-8B48-F985FF1D524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24109" y="309034"/>
            <a:ext cx="5088467" cy="387735"/>
          </a:xfrm>
          <a:noFill/>
        </p:spPr>
        <p:txBody>
          <a:bodyPr/>
          <a:lstStyle/>
          <a:p>
            <a:r>
              <a:rPr lang="uk-UA" dirty="0"/>
              <a:t>Вставлення діаграми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60D07765-C20E-03C8-5C8B-10277821AD2B}"/>
              </a:ext>
            </a:extLst>
          </p:cNvPr>
          <p:cNvGrpSpPr/>
          <p:nvPr userDrawn="1"/>
        </p:nvGrpSpPr>
        <p:grpSpPr>
          <a:xfrm>
            <a:off x="0" y="0"/>
            <a:ext cx="575733" cy="6858000"/>
            <a:chOff x="0" y="0"/>
            <a:chExt cx="863600" cy="10287000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634BF4A4-119B-B5B2-CC76-A01E97C7735B}"/>
                </a:ext>
              </a:extLst>
            </p:cNvPr>
            <p:cNvSpPr/>
            <p:nvPr userDrawn="1"/>
          </p:nvSpPr>
          <p:spPr>
            <a:xfrm>
              <a:off x="0" y="0"/>
              <a:ext cx="863600" cy="10287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 dirty="0"/>
            </a:p>
          </p:txBody>
        </p:sp>
        <p:pic>
          <p:nvPicPr>
            <p:cNvPr id="7" name="Графіка 6">
              <a:extLst>
                <a:ext uri="{FF2B5EF4-FFF2-40B4-BE49-F238E27FC236}">
                  <a16:creationId xmlns:a16="http://schemas.microsoft.com/office/drawing/2014/main" id="{B1C2D637-8EEE-8383-5732-01935CBB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0337" y="254000"/>
              <a:ext cx="542925" cy="209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603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5352">
          <p15:clr>
            <a:srgbClr val="FBAE40"/>
          </p15:clr>
        </p15:guide>
        <p15:guide id="4" pos="51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та графік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82998D0-2924-C5C3-9836-0319BF2757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309033"/>
            <a:ext cx="10657416" cy="710451"/>
          </a:xfrm>
        </p:spPr>
        <p:txBody>
          <a:bodyPr wrap="square" anchor="t" anchorCtr="0">
            <a:sp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  <p:sp>
        <p:nvSpPr>
          <p:cNvPr id="6" name="Місце для діаграми 5">
            <a:extLst>
              <a:ext uri="{FF2B5EF4-FFF2-40B4-BE49-F238E27FC236}">
                <a16:creationId xmlns:a16="http://schemas.microsoft.com/office/drawing/2014/main" id="{FA9817ED-0F4C-414D-8B48-F985FF1D524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055159" y="2708967"/>
            <a:ext cx="10657417" cy="387735"/>
          </a:xfrm>
          <a:noFill/>
        </p:spPr>
        <p:txBody>
          <a:bodyPr/>
          <a:lstStyle/>
          <a:p>
            <a:r>
              <a:rPr lang="uk-UA" dirty="0"/>
              <a:t>Вставлення діаграми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A79636E9-46F5-6EEB-AC61-06912C3D3E6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480863ED-3273-8839-A2B0-93F87B1D3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8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5352">
          <p15:clr>
            <a:srgbClr val="FBAE40"/>
          </p15:clr>
        </p15:guide>
        <p15:guide id="4" pos="51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35717" y="2228850"/>
            <a:ext cx="3600000" cy="1392689"/>
          </a:xfrm>
        </p:spPr>
        <p:txBody>
          <a:bodyPr wrap="square">
            <a:spAutoFit/>
          </a:bodyPr>
          <a:lstStyle>
            <a:lvl1pPr>
              <a:defRPr b="1"/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6165CE-0833-3208-0A5A-70A9A2D95D8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704667" y="2228850"/>
            <a:ext cx="3600000" cy="1392689"/>
          </a:xfrm>
        </p:spPr>
        <p:txBody>
          <a:bodyPr wrap="square">
            <a:spAutoFit/>
          </a:bodyPr>
          <a:lstStyle>
            <a:lvl1pPr>
              <a:defRPr b="1"/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8F871E-8A0C-BE42-A5A1-F537F758F46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135717" y="4388909"/>
            <a:ext cx="3600000" cy="1392689"/>
          </a:xfrm>
        </p:spPr>
        <p:txBody>
          <a:bodyPr wrap="square">
            <a:spAutoFit/>
          </a:bodyPr>
          <a:lstStyle>
            <a:lvl1pPr>
              <a:defRPr b="1"/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E1C723-6A99-7BBC-6963-85DB1763D0B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704667" y="4388909"/>
            <a:ext cx="3600000" cy="1392689"/>
          </a:xfrm>
        </p:spPr>
        <p:txBody>
          <a:bodyPr wrap="square">
            <a:spAutoFit/>
          </a:bodyPr>
          <a:lstStyle>
            <a:lvl1pPr>
              <a:defRPr b="1"/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D28A65E-D5B7-7E67-9378-0D15F6A6C135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4B11DDE5-25AE-4EAE-0C96-AC89CAEB2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2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6">
          <p15:clr>
            <a:srgbClr val="FBAE40"/>
          </p15:clr>
        </p15:guide>
        <p15:guide id="2" orient="horz" pos="4147">
          <p15:clr>
            <a:srgbClr val="FBAE40"/>
          </p15:clr>
        </p15:guide>
        <p15:guide id="3" pos="2018">
          <p15:clr>
            <a:srgbClr val="FBAE40"/>
          </p15:clr>
        </p15:guide>
        <p15:guide id="4" pos="72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азва та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35717" y="4388909"/>
            <a:ext cx="3600000" cy="1392689"/>
          </a:xfrm>
        </p:spPr>
        <p:txBody>
          <a:bodyPr wrap="square">
            <a:spAutoFit/>
          </a:bodyPr>
          <a:lstStyle>
            <a:lvl1pPr>
              <a:defRPr b="1">
                <a:solidFill>
                  <a:schemeClr val="tx2"/>
                </a:solidFill>
              </a:defRPr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6165CE-0833-3208-0A5A-70A9A2D95D8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704667" y="4388909"/>
            <a:ext cx="3600000" cy="1392689"/>
          </a:xfrm>
        </p:spPr>
        <p:txBody>
          <a:bodyPr wrap="square">
            <a:spAutoFit/>
          </a:bodyPr>
          <a:lstStyle>
            <a:lvl1pPr>
              <a:defRPr b="1">
                <a:solidFill>
                  <a:schemeClr val="tx2"/>
                </a:solidFill>
              </a:defRPr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8" name="Місце для зображення 7">
            <a:extLst>
              <a:ext uri="{FF2B5EF4-FFF2-40B4-BE49-F238E27FC236}">
                <a16:creationId xmlns:a16="http://schemas.microsoft.com/office/drawing/2014/main" id="{0664AA9A-6E8B-E74D-0955-EC7DDA6B7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35717" y="2228850"/>
            <a:ext cx="4007909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9" name="Місце для зображення 7">
            <a:extLst>
              <a:ext uri="{FF2B5EF4-FFF2-40B4-BE49-F238E27FC236}">
                <a16:creationId xmlns:a16="http://schemas.microsoft.com/office/drawing/2014/main" id="{35484A58-1A13-DD0E-DADF-1E7595FD1E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04667" y="2228850"/>
            <a:ext cx="4007909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FF1A533-C201-E4C1-398F-DAB8A0302B20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D12E6E93-DED3-0511-83C4-BE290B58A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6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6">
          <p15:clr>
            <a:srgbClr val="FBAE40"/>
          </p15:clr>
        </p15:guide>
        <p15:guide id="2" orient="horz" pos="4147">
          <p15:clr>
            <a:srgbClr val="FBAE40"/>
          </p15:clr>
        </p15:guide>
        <p15:guide id="3" pos="2018">
          <p15:clr>
            <a:srgbClr val="FBAE40"/>
          </p15:clr>
        </p15:guide>
        <p15:guide id="4" pos="72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6F7F1-B6B3-44B7-AA76-BB932B953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AF193F-A19D-4896-B26E-E4590EEFF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EAA0E-FBFA-4315-B3D9-EB8A135D8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73332E-AFCB-4139-AEAB-CD6C6745D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8A4CB9-77D4-4D1B-B29A-70A33B2B1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95B06FF-A0FB-48EF-BA1F-9A292F3642D7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30466AFF-DFD5-4FFB-B067-110BD7282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49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ts">
            <a:extLst>
              <a:ext uri="{FF2B5EF4-FFF2-40B4-BE49-F238E27FC236}">
                <a16:creationId xmlns:a16="http://schemas.microsoft.com/office/drawing/2014/main" id="{B184DEAE-74C8-CC94-DA40-168F1BDDE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9" t="74820" b="76"/>
          <a:stretch/>
        </p:blipFill>
        <p:spPr>
          <a:xfrm>
            <a:off x="1" y="-1"/>
            <a:ext cx="575733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EA349-BA25-4B66-B243-E3C20FDB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59" y="1268942"/>
            <a:ext cx="10657416" cy="3385542"/>
          </a:xfrm>
        </p:spPr>
        <p:txBody>
          <a:bodyPr anchor="ctr" anchorCtr="1">
            <a:sp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uk-UA" dirty="0"/>
              <a:t>Клацніть, щоб редагувати стиль зразка заголовка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0BA2D948-E09A-7D61-D884-5210A49E0A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3867" y="5724527"/>
            <a:ext cx="720000" cy="27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9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1F99F42-B66D-8929-F966-CF1288C96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1268942"/>
            <a:ext cx="10657417" cy="3877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34912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4" name="Місце для зображення 3">
            <a:extLst>
              <a:ext uri="{FF2B5EF4-FFF2-40B4-BE49-F238E27FC236}">
                <a16:creationId xmlns:a16="http://schemas.microsoft.com/office/drawing/2014/main" id="{56D18AE2-1D9C-07CB-AB83-30DA7DD35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3867" y="1268942"/>
            <a:ext cx="7680000" cy="387735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59946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8" name="Місце для зображення 24">
            <a:extLst>
              <a:ext uri="{FF2B5EF4-FFF2-40B4-BE49-F238E27FC236}">
                <a16:creationId xmlns:a16="http://schemas.microsoft.com/office/drawing/2014/main" id="{BE0A2984-3103-8498-EE6B-414B1CED80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55159" y="4028966"/>
            <a:ext cx="4208303" cy="2520000"/>
          </a:xfrm>
        </p:spPr>
      </p:sp>
      <p:sp>
        <p:nvSpPr>
          <p:cNvPr id="9" name="Місце для зображення 23">
            <a:extLst>
              <a:ext uri="{FF2B5EF4-FFF2-40B4-BE49-F238E27FC236}">
                <a16:creationId xmlns:a16="http://schemas.microsoft.com/office/drawing/2014/main" id="{5919ABFF-5E9F-2F0C-668B-80221EE7EB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25648" y="1268942"/>
            <a:ext cx="4007908" cy="2400000"/>
          </a:xfrm>
        </p:spPr>
      </p:sp>
      <p:sp>
        <p:nvSpPr>
          <p:cNvPr id="10" name="Місце для зображення 22">
            <a:extLst>
              <a:ext uri="{FF2B5EF4-FFF2-40B4-BE49-F238E27FC236}">
                <a16:creationId xmlns:a16="http://schemas.microsoft.com/office/drawing/2014/main" id="{F0E5E645-D925-D44D-F10E-FB8F5EEB79F1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935323" y="1268942"/>
            <a:ext cx="4208303" cy="2520000"/>
          </a:xfrm>
        </p:spPr>
      </p:sp>
    </p:spTree>
    <p:extLst>
      <p:ext uri="{BB962C8B-B14F-4D97-AF65-F5344CB8AC3E}">
        <p14:creationId xmlns:p14="http://schemas.microsoft.com/office/powerpoint/2010/main" val="381493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Місце для зображення 18">
            <a:extLst>
              <a:ext uri="{FF2B5EF4-FFF2-40B4-BE49-F238E27FC236}">
                <a16:creationId xmlns:a16="http://schemas.microsoft.com/office/drawing/2014/main" id="{AD4D7AAF-D815-B215-2E30-57811AB1FF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78923" y="4148966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0" name="Місце для зображення 18">
            <a:extLst>
              <a:ext uri="{FF2B5EF4-FFF2-40B4-BE49-F238E27FC236}">
                <a16:creationId xmlns:a16="http://schemas.microsoft.com/office/drawing/2014/main" id="{4B5284A8-8A13-7654-7678-9FFC6D2394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04667" y="1268942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9" name="Місце для зображення 18">
            <a:extLst>
              <a:ext uri="{FF2B5EF4-FFF2-40B4-BE49-F238E27FC236}">
                <a16:creationId xmlns:a16="http://schemas.microsoft.com/office/drawing/2014/main" id="{3E6D948F-459A-A8E7-5AAF-94C1E0D80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159" y="1268942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8" name="Місце для зображення 24">
            <a:extLst>
              <a:ext uri="{FF2B5EF4-FFF2-40B4-BE49-F238E27FC236}">
                <a16:creationId xmlns:a16="http://schemas.microsoft.com/office/drawing/2014/main" id="{BE0A2984-3103-8498-EE6B-414B1CED80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55159" y="4028966"/>
            <a:ext cx="4208303" cy="2520000"/>
          </a:xfrm>
        </p:spPr>
      </p:sp>
      <p:sp>
        <p:nvSpPr>
          <p:cNvPr id="10" name="Місце для зображення 22">
            <a:extLst>
              <a:ext uri="{FF2B5EF4-FFF2-40B4-BE49-F238E27FC236}">
                <a16:creationId xmlns:a16="http://schemas.microsoft.com/office/drawing/2014/main" id="{F0E5E645-D925-D44D-F10E-FB8F5EEB79F1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935323" y="1268942"/>
            <a:ext cx="4208303" cy="2520000"/>
          </a:xfrm>
        </p:spPr>
      </p:sp>
      <p:sp>
        <p:nvSpPr>
          <p:cNvPr id="11" name="Місце для зображення 24">
            <a:extLst>
              <a:ext uri="{FF2B5EF4-FFF2-40B4-BE49-F238E27FC236}">
                <a16:creationId xmlns:a16="http://schemas.microsoft.com/office/drawing/2014/main" id="{260720E7-9EBA-0926-BC2A-314B9670009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504273" y="4028966"/>
            <a:ext cx="4208303" cy="2520000"/>
          </a:xfrm>
        </p:spPr>
      </p:sp>
      <p:sp>
        <p:nvSpPr>
          <p:cNvPr id="12" name="Місце для зображення 22">
            <a:extLst>
              <a:ext uri="{FF2B5EF4-FFF2-40B4-BE49-F238E27FC236}">
                <a16:creationId xmlns:a16="http://schemas.microsoft.com/office/drawing/2014/main" id="{3B8A5578-2037-69C7-67A8-7C691DC54FB4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624109" y="1268942"/>
            <a:ext cx="4208303" cy="2520000"/>
          </a:xfrm>
        </p:spPr>
      </p:sp>
    </p:spTree>
    <p:extLst>
      <p:ext uri="{BB962C8B-B14F-4D97-AF65-F5344CB8AC3E}">
        <p14:creationId xmlns:p14="http://schemas.microsoft.com/office/powerpoint/2010/main" val="252631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картинки мін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Місце для зображення 18">
            <a:extLst>
              <a:ext uri="{FF2B5EF4-FFF2-40B4-BE49-F238E27FC236}">
                <a16:creationId xmlns:a16="http://schemas.microsoft.com/office/drawing/2014/main" id="{AD4D7AAF-D815-B215-2E30-57811AB1FF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5159" y="4268966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0" name="Місце для зображення 18">
            <a:extLst>
              <a:ext uri="{FF2B5EF4-FFF2-40B4-BE49-F238E27FC236}">
                <a16:creationId xmlns:a16="http://schemas.microsoft.com/office/drawing/2014/main" id="{4B5284A8-8A13-7654-7678-9FFC6D2394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24109" y="1748966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9" name="Місце для зображення 18">
            <a:extLst>
              <a:ext uri="{FF2B5EF4-FFF2-40B4-BE49-F238E27FC236}">
                <a16:creationId xmlns:a16="http://schemas.microsoft.com/office/drawing/2014/main" id="{3E6D948F-459A-A8E7-5AAF-94C1E0D80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36246" y="1748966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131112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 у два рядки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8" name="Місце для зображення 18">
            <a:extLst>
              <a:ext uri="{FF2B5EF4-FFF2-40B4-BE49-F238E27FC236}">
                <a16:creationId xmlns:a16="http://schemas.microsoft.com/office/drawing/2014/main" id="{1C99BF4F-92B7-C372-2DDF-0503113F4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4667" y="4268966"/>
            <a:ext cx="4007908" cy="387735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228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 картинк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зображення 3">
            <a:extLst>
              <a:ext uri="{FF2B5EF4-FFF2-40B4-BE49-F238E27FC236}">
                <a16:creationId xmlns:a16="http://schemas.microsoft.com/office/drawing/2014/main" id="{2AA87DA3-8587-E4CB-1907-6B7105D00A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733" y="0"/>
            <a:ext cx="11616267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7" name="Місце для тексту 26">
            <a:extLst>
              <a:ext uri="{FF2B5EF4-FFF2-40B4-BE49-F238E27FC236}">
                <a16:creationId xmlns:a16="http://schemas.microsoft.com/office/drawing/2014/main" id="{30271257-DB13-0A9F-1584-58A489CC33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3867" y="2229000"/>
            <a:ext cx="9600000" cy="2400000"/>
          </a:xfrm>
          <a:solidFill>
            <a:schemeClr val="tx2"/>
          </a:solidFill>
        </p:spPr>
        <p:txBody>
          <a:bodyPr>
            <a:noAutofit/>
          </a:bodyPr>
          <a:lstStyle/>
          <a:p>
            <a:pPr lvl="0"/>
            <a:r>
              <a:rPr lang="pl-PL" dirty="0"/>
              <a:t> </a:t>
            </a:r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3867" y="2723745"/>
            <a:ext cx="9120000" cy="1421928"/>
          </a:xfrm>
        </p:spPr>
        <p:txBody>
          <a:bodyPr wrap="square" anchor="ctr">
            <a:spAutoFit/>
          </a:bodyPr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uk-UA" dirty="0"/>
              <a:t>Клацніть, </a:t>
            </a:r>
            <a:br>
              <a:rPr lang="uk-UA" dirty="0"/>
            </a:br>
            <a:r>
              <a:rPr lang="uk-UA" dirty="0"/>
              <a:t>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3E0F0DE-930C-336A-2687-4CA60D2A0E5C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9A8101D2-C921-0DFA-45E1-2000760F0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5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32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зділ з картинк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F5DC4D-2FC4-8AB9-D39C-B60BCB60BC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6927" cy="6858000"/>
          </a:xfrm>
          <a:prstGeom prst="rect">
            <a:avLst/>
          </a:prstGeom>
        </p:spPr>
      </p:pic>
      <p:sp>
        <p:nvSpPr>
          <p:cNvPr id="27" name="Місце для тексту 26">
            <a:extLst>
              <a:ext uri="{FF2B5EF4-FFF2-40B4-BE49-F238E27FC236}">
                <a16:creationId xmlns:a16="http://schemas.microsoft.com/office/drawing/2014/main" id="{30271257-DB13-0A9F-1584-58A489CC33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000" y="2229000"/>
            <a:ext cx="9600000" cy="2400000"/>
          </a:xfrm>
          <a:solidFill>
            <a:schemeClr val="tx2"/>
          </a:solidFill>
        </p:spPr>
        <p:txBody>
          <a:bodyPr>
            <a:noAutofit/>
          </a:bodyPr>
          <a:lstStyle/>
          <a:p>
            <a:pPr lvl="0"/>
            <a:r>
              <a:rPr lang="pl-PL" dirty="0"/>
              <a:t> </a:t>
            </a:r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000" y="2723745"/>
            <a:ext cx="9120000" cy="1421928"/>
          </a:xfrm>
        </p:spPr>
        <p:txBody>
          <a:bodyPr wrap="square" anchor="ctr">
            <a:spAutoFit/>
          </a:bodyPr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uk-UA" dirty="0"/>
              <a:t>Клацніть, </a:t>
            </a:r>
            <a:br>
              <a:rPr lang="uk-UA" dirty="0"/>
            </a:br>
            <a:r>
              <a:rPr lang="uk-UA" dirty="0"/>
              <a:t>щоб редагувати заголовок</a:t>
            </a:r>
          </a:p>
        </p:txBody>
      </p:sp>
      <p:pic>
        <p:nvPicPr>
          <p:cNvPr id="7" name="dots">
            <a:extLst>
              <a:ext uri="{FF2B5EF4-FFF2-40B4-BE49-F238E27FC236}">
                <a16:creationId xmlns:a16="http://schemas.microsoft.com/office/drawing/2014/main" id="{9825F19D-C3B8-A57A-4915-9180F1B9C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17" t="44751" b="2309"/>
          <a:stretch/>
        </p:blipFill>
        <p:spPr>
          <a:xfrm rot="16200000">
            <a:off x="5856000" y="522000"/>
            <a:ext cx="480001" cy="12191999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2E224E87-66D0-E875-E898-E871A3A503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5999" y="309034"/>
            <a:ext cx="720000" cy="27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3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3240">
          <p15:clr>
            <a:srgbClr val="FBAE40"/>
          </p15:clr>
        </p15:guide>
        <p15:guide id="8" pos="57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асні о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14BC57F-93CA-28C9-F322-565178D41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1509183"/>
            <a:ext cx="10657416" cy="997880"/>
          </a:xfrm>
        </p:spPr>
        <p:txBody>
          <a:bodyPr numCol="2" spcCol="360000">
            <a:spAutoFit/>
          </a:bodyPr>
          <a:lstStyle>
            <a:lvl1pPr marL="228011" indent="-228011">
              <a:spcBef>
                <a:spcPts val="667"/>
              </a:spcBef>
              <a:buFont typeface="Arial" panose="020B0604020202020204" pitchFamily="34" charset="0"/>
              <a:buChar char="•"/>
              <a:defRPr sz="2133"/>
            </a:lvl1pPr>
            <a:lvl2pPr marL="456023" indent="-228011">
              <a:buFont typeface="Arial" panose="020B0604020202020204" pitchFamily="34" charset="0"/>
              <a:buChar char="•"/>
              <a:defRPr sz="1867"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81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4CAD4-8839-447F-A730-DAA6799A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0998BD-DC6C-43EC-9342-98A7BC6A1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D364D-4B58-4C9B-87BB-A20A3B7C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4569E-0EB3-4C2A-8AE2-1CD67CF50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4C788-330A-4BE0-B991-5207F1F1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618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асні діаг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82998D0-2924-C5C3-9836-0319BF2757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60" y="1509184"/>
            <a:ext cx="4368799" cy="1005853"/>
          </a:xfrm>
        </p:spPr>
        <p:txBody>
          <a:bodyPr>
            <a:sp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  <p:sp>
        <p:nvSpPr>
          <p:cNvPr id="6" name="Місце для діаграми 5">
            <a:extLst>
              <a:ext uri="{FF2B5EF4-FFF2-40B4-BE49-F238E27FC236}">
                <a16:creationId xmlns:a16="http://schemas.microsoft.com/office/drawing/2014/main" id="{FA9817ED-0F4C-414D-8B48-F985FF1D524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664201" y="1509183"/>
            <a:ext cx="6048375" cy="387735"/>
          </a:xfrm>
          <a:noFill/>
        </p:spPr>
        <p:txBody>
          <a:bodyPr/>
          <a:lstStyle/>
          <a:p>
            <a:r>
              <a:rPr lang="uk-UA" dirty="0"/>
              <a:t>Вставлення діаграми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1117360-7591-A75A-AFE4-454176A49C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/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AECF8C7-86DD-ABC5-DE31-41E5A73E7453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D40BEADC-5D49-2B61-24C3-56AC99F77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73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5352">
          <p15:clr>
            <a:srgbClr val="FBAE40"/>
          </p15:clr>
        </p15:guide>
        <p15:guide id="4" pos="512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p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43682EAB-45E0-6061-E640-CF6557998B4E}"/>
              </a:ext>
            </a:extLst>
          </p:cNvPr>
          <p:cNvGrpSpPr/>
          <p:nvPr userDrawn="1"/>
        </p:nvGrpSpPr>
        <p:grpSpPr>
          <a:xfrm>
            <a:off x="0" y="0"/>
            <a:ext cx="575733" cy="6858000"/>
            <a:chOff x="0" y="0"/>
            <a:chExt cx="863600" cy="10287000"/>
          </a:xfrm>
        </p:grpSpPr>
        <p:sp>
          <p:nvSpPr>
            <p:cNvPr id="4" name="Прямокутник 3">
              <a:extLst>
                <a:ext uri="{FF2B5EF4-FFF2-40B4-BE49-F238E27FC236}">
                  <a16:creationId xmlns:a16="http://schemas.microsoft.com/office/drawing/2014/main" id="{EB45ECD5-0E3C-D164-3A21-3EF61B0EB97A}"/>
                </a:ext>
              </a:extLst>
            </p:cNvPr>
            <p:cNvSpPr/>
            <p:nvPr userDrawn="1"/>
          </p:nvSpPr>
          <p:spPr>
            <a:xfrm>
              <a:off x="0" y="0"/>
              <a:ext cx="863600" cy="10287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 dirty="0"/>
            </a:p>
          </p:txBody>
        </p:sp>
        <p:pic>
          <p:nvPicPr>
            <p:cNvPr id="5" name="Графіка 4">
              <a:extLst>
                <a:ext uri="{FF2B5EF4-FFF2-40B4-BE49-F238E27FC236}">
                  <a16:creationId xmlns:a16="http://schemas.microsoft.com/office/drawing/2014/main" id="{23E18FBB-B432-A618-3B61-FA508BDB6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0337" y="254000"/>
              <a:ext cx="542925" cy="209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80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та графік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82998D0-2924-C5C3-9836-0319BF2757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309034"/>
            <a:ext cx="5088467" cy="6239933"/>
          </a:xfrm>
        </p:spPr>
        <p:txBody>
          <a:bodyPr wrap="square" anchor="ctr" anchorCtr="0">
            <a:no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  <p:sp>
        <p:nvSpPr>
          <p:cNvPr id="6" name="Місце для діаграми 5">
            <a:extLst>
              <a:ext uri="{FF2B5EF4-FFF2-40B4-BE49-F238E27FC236}">
                <a16:creationId xmlns:a16="http://schemas.microsoft.com/office/drawing/2014/main" id="{FA9817ED-0F4C-414D-8B48-F985FF1D524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24109" y="309034"/>
            <a:ext cx="5088467" cy="387735"/>
          </a:xfrm>
          <a:noFill/>
        </p:spPr>
        <p:txBody>
          <a:bodyPr/>
          <a:lstStyle/>
          <a:p>
            <a:r>
              <a:rPr lang="uk-UA" dirty="0"/>
              <a:t>Вставлення діаграми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60D07765-C20E-03C8-5C8B-10277821AD2B}"/>
              </a:ext>
            </a:extLst>
          </p:cNvPr>
          <p:cNvGrpSpPr/>
          <p:nvPr userDrawn="1"/>
        </p:nvGrpSpPr>
        <p:grpSpPr>
          <a:xfrm>
            <a:off x="0" y="0"/>
            <a:ext cx="575733" cy="6858000"/>
            <a:chOff x="0" y="0"/>
            <a:chExt cx="863600" cy="10287000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634BF4A4-119B-B5B2-CC76-A01E97C7735B}"/>
                </a:ext>
              </a:extLst>
            </p:cNvPr>
            <p:cNvSpPr/>
            <p:nvPr userDrawn="1"/>
          </p:nvSpPr>
          <p:spPr>
            <a:xfrm>
              <a:off x="0" y="0"/>
              <a:ext cx="863600" cy="10287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 dirty="0"/>
            </a:p>
          </p:txBody>
        </p:sp>
        <p:pic>
          <p:nvPicPr>
            <p:cNvPr id="7" name="Графіка 6">
              <a:extLst>
                <a:ext uri="{FF2B5EF4-FFF2-40B4-BE49-F238E27FC236}">
                  <a16:creationId xmlns:a16="http://schemas.microsoft.com/office/drawing/2014/main" id="{B1C2D637-8EEE-8383-5732-01935CBBF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0337" y="254000"/>
              <a:ext cx="542925" cy="209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121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5352">
          <p15:clr>
            <a:srgbClr val="FBAE40"/>
          </p15:clr>
        </p15:guide>
        <p15:guide id="4" pos="512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та графік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82998D0-2924-C5C3-9836-0319BF2757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309033"/>
            <a:ext cx="10657416" cy="710451"/>
          </a:xfrm>
        </p:spPr>
        <p:txBody>
          <a:bodyPr wrap="square" anchor="t" anchorCtr="0">
            <a:sp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  <p:sp>
        <p:nvSpPr>
          <p:cNvPr id="6" name="Місце для діаграми 5">
            <a:extLst>
              <a:ext uri="{FF2B5EF4-FFF2-40B4-BE49-F238E27FC236}">
                <a16:creationId xmlns:a16="http://schemas.microsoft.com/office/drawing/2014/main" id="{FA9817ED-0F4C-414D-8B48-F985FF1D524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055159" y="2708967"/>
            <a:ext cx="10657417" cy="387735"/>
          </a:xfrm>
          <a:noFill/>
        </p:spPr>
        <p:txBody>
          <a:bodyPr/>
          <a:lstStyle/>
          <a:p>
            <a:r>
              <a:rPr lang="uk-UA" dirty="0"/>
              <a:t>Вставлення діаграми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A79636E9-46F5-6EEB-AC61-06912C3D3E6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480863ED-3273-8839-A2B0-93F87B1D3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0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5352">
          <p15:clr>
            <a:srgbClr val="FBAE40"/>
          </p15:clr>
        </p15:guide>
        <p15:guide id="4" pos="512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35717" y="2228850"/>
            <a:ext cx="3600000" cy="1392689"/>
          </a:xfrm>
        </p:spPr>
        <p:txBody>
          <a:bodyPr wrap="square">
            <a:spAutoFit/>
          </a:bodyPr>
          <a:lstStyle>
            <a:lvl1pPr>
              <a:defRPr b="1"/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6165CE-0833-3208-0A5A-70A9A2D95D8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704667" y="2228850"/>
            <a:ext cx="3600000" cy="1392689"/>
          </a:xfrm>
        </p:spPr>
        <p:txBody>
          <a:bodyPr wrap="square">
            <a:spAutoFit/>
          </a:bodyPr>
          <a:lstStyle>
            <a:lvl1pPr>
              <a:defRPr b="1"/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8F871E-8A0C-BE42-A5A1-F537F758F46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135717" y="4388909"/>
            <a:ext cx="3600000" cy="1392689"/>
          </a:xfrm>
        </p:spPr>
        <p:txBody>
          <a:bodyPr wrap="square">
            <a:spAutoFit/>
          </a:bodyPr>
          <a:lstStyle>
            <a:lvl1pPr>
              <a:defRPr b="1"/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E1C723-6A99-7BBC-6963-85DB1763D0B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704667" y="4388909"/>
            <a:ext cx="3600000" cy="1392689"/>
          </a:xfrm>
        </p:spPr>
        <p:txBody>
          <a:bodyPr wrap="square">
            <a:spAutoFit/>
          </a:bodyPr>
          <a:lstStyle>
            <a:lvl1pPr>
              <a:defRPr b="1"/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D28A65E-D5B7-7E67-9378-0D15F6A6C135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4B11DDE5-25AE-4EAE-0C96-AC89CAEB2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7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6">
          <p15:clr>
            <a:srgbClr val="FBAE40"/>
          </p15:clr>
        </p15:guide>
        <p15:guide id="2" orient="horz" pos="4147">
          <p15:clr>
            <a:srgbClr val="FBAE40"/>
          </p15:clr>
        </p15:guide>
        <p15:guide id="3" pos="2018">
          <p15:clr>
            <a:srgbClr val="FBAE40"/>
          </p15:clr>
        </p15:guide>
        <p15:guide id="4" pos="72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азва та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35717" y="4388909"/>
            <a:ext cx="3600000" cy="1392689"/>
          </a:xfrm>
        </p:spPr>
        <p:txBody>
          <a:bodyPr wrap="square">
            <a:spAutoFit/>
          </a:bodyPr>
          <a:lstStyle>
            <a:lvl1pPr>
              <a:defRPr b="1">
                <a:solidFill>
                  <a:schemeClr val="tx2"/>
                </a:solidFill>
              </a:defRPr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6165CE-0833-3208-0A5A-70A9A2D95D8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704667" y="4388909"/>
            <a:ext cx="3600000" cy="1392689"/>
          </a:xfrm>
        </p:spPr>
        <p:txBody>
          <a:bodyPr wrap="square">
            <a:spAutoFit/>
          </a:bodyPr>
          <a:lstStyle>
            <a:lvl1pPr>
              <a:defRPr b="1">
                <a:solidFill>
                  <a:schemeClr val="tx2"/>
                </a:solidFill>
              </a:defRPr>
            </a:lvl1pPr>
            <a:lvl2pPr marL="0">
              <a:spcBef>
                <a:spcPts val="1000"/>
              </a:spcBef>
              <a:defRPr/>
            </a:lvl2pPr>
            <a:lvl3pPr marL="456023">
              <a:defRPr/>
            </a:lvl3pPr>
          </a:lstStyle>
          <a:p>
            <a:pPr lvl="0"/>
            <a:r>
              <a:rPr lang="uk-UA" dirty="0"/>
              <a:t>Клацніть, щоб відредагувати текст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sp>
        <p:nvSpPr>
          <p:cNvPr id="8" name="Місце для зображення 7">
            <a:extLst>
              <a:ext uri="{FF2B5EF4-FFF2-40B4-BE49-F238E27FC236}">
                <a16:creationId xmlns:a16="http://schemas.microsoft.com/office/drawing/2014/main" id="{0664AA9A-6E8B-E74D-0955-EC7DDA6B7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35717" y="2228850"/>
            <a:ext cx="4007909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9" name="Місце для зображення 7">
            <a:extLst>
              <a:ext uri="{FF2B5EF4-FFF2-40B4-BE49-F238E27FC236}">
                <a16:creationId xmlns:a16="http://schemas.microsoft.com/office/drawing/2014/main" id="{35484A58-1A13-DD0E-DADF-1E7595FD1E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04667" y="2228850"/>
            <a:ext cx="4007909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FF1A533-C201-E4C1-398F-DAB8A0302B20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D12E6E93-DED3-0511-83C4-BE290B58A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2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6">
          <p15:clr>
            <a:srgbClr val="FBAE40"/>
          </p15:clr>
        </p15:guide>
        <p15:guide id="2" orient="horz" pos="4147">
          <p15:clr>
            <a:srgbClr val="FBAE40"/>
          </p15:clr>
        </p15:guide>
        <p15:guide id="3" pos="2018">
          <p15:clr>
            <a:srgbClr val="FBAE40"/>
          </p15:clr>
        </p15:guide>
        <p15:guide id="4" pos="72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ts">
            <a:extLst>
              <a:ext uri="{FF2B5EF4-FFF2-40B4-BE49-F238E27FC236}">
                <a16:creationId xmlns:a16="http://schemas.microsoft.com/office/drawing/2014/main" id="{B184DEAE-74C8-CC94-DA40-168F1BDDE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9" t="74820" b="76"/>
          <a:stretch/>
        </p:blipFill>
        <p:spPr>
          <a:xfrm>
            <a:off x="1" y="-1"/>
            <a:ext cx="575733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EA349-BA25-4B66-B243-E3C20FDB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59" y="1268942"/>
            <a:ext cx="10657416" cy="3385542"/>
          </a:xfrm>
        </p:spPr>
        <p:txBody>
          <a:bodyPr anchor="ctr" anchorCtr="1">
            <a:sp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uk-UA" dirty="0"/>
              <a:t>Клацніть, щоб редагувати стиль зразка заголовка</a:t>
            </a:r>
          </a:p>
        </p:txBody>
      </p:sp>
      <p:pic>
        <p:nvPicPr>
          <p:cNvPr id="5" name="Графіка 6">
            <a:extLst>
              <a:ext uri="{FF2B5EF4-FFF2-40B4-BE49-F238E27FC236}">
                <a16:creationId xmlns:a16="http://schemas.microsoft.com/office/drawing/2014/main" id="{49ED6AAE-9481-4424-BD58-0414D944B8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8342" y="5676162"/>
            <a:ext cx="4591050" cy="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7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2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4" name="Місце для зображення 3">
            <a:extLst>
              <a:ext uri="{FF2B5EF4-FFF2-40B4-BE49-F238E27FC236}">
                <a16:creationId xmlns:a16="http://schemas.microsoft.com/office/drawing/2014/main" id="{56D18AE2-1D9C-07CB-AB83-30DA7DD35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3867" y="1268942"/>
            <a:ext cx="7680000" cy="387735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5330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8" name="Місце для зображення 24">
            <a:extLst>
              <a:ext uri="{FF2B5EF4-FFF2-40B4-BE49-F238E27FC236}">
                <a16:creationId xmlns:a16="http://schemas.microsoft.com/office/drawing/2014/main" id="{BE0A2984-3103-8498-EE6B-414B1CED80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55159" y="4028966"/>
            <a:ext cx="4208303" cy="2520000"/>
          </a:xfrm>
        </p:spPr>
      </p:sp>
      <p:sp>
        <p:nvSpPr>
          <p:cNvPr id="9" name="Місце для зображення 23">
            <a:extLst>
              <a:ext uri="{FF2B5EF4-FFF2-40B4-BE49-F238E27FC236}">
                <a16:creationId xmlns:a16="http://schemas.microsoft.com/office/drawing/2014/main" id="{5919ABFF-5E9F-2F0C-668B-80221EE7EB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25648" y="1268942"/>
            <a:ext cx="4007908" cy="2400000"/>
          </a:xfrm>
        </p:spPr>
      </p:sp>
      <p:sp>
        <p:nvSpPr>
          <p:cNvPr id="10" name="Місце для зображення 22">
            <a:extLst>
              <a:ext uri="{FF2B5EF4-FFF2-40B4-BE49-F238E27FC236}">
                <a16:creationId xmlns:a16="http://schemas.microsoft.com/office/drawing/2014/main" id="{F0E5E645-D925-D44D-F10E-FB8F5EEB79F1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935323" y="1268942"/>
            <a:ext cx="4208303" cy="2520000"/>
          </a:xfrm>
        </p:spPr>
      </p:sp>
    </p:spTree>
    <p:extLst>
      <p:ext uri="{BB962C8B-B14F-4D97-AF65-F5344CB8AC3E}">
        <p14:creationId xmlns:p14="http://schemas.microsoft.com/office/powerpoint/2010/main" val="2664585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6C6C2-B06B-4C1A-987F-4E860FA9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220ADB-B0CA-4AB1-AC7C-E7151882A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40F1FF-8ED6-4826-9872-271BD5CB3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7812BD-C623-46B4-8552-56ED3158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518953-DE58-4590-8A23-22BFDF34C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BAFCDD-8618-42DF-96DE-7D388B02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770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Місце для зображення 18">
            <a:extLst>
              <a:ext uri="{FF2B5EF4-FFF2-40B4-BE49-F238E27FC236}">
                <a16:creationId xmlns:a16="http://schemas.microsoft.com/office/drawing/2014/main" id="{AD4D7AAF-D815-B215-2E30-57811AB1FF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78923" y="4148966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0" name="Місце для зображення 18">
            <a:extLst>
              <a:ext uri="{FF2B5EF4-FFF2-40B4-BE49-F238E27FC236}">
                <a16:creationId xmlns:a16="http://schemas.microsoft.com/office/drawing/2014/main" id="{4B5284A8-8A13-7654-7678-9FFC6D2394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04667" y="1268942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9" name="Місце для зображення 18">
            <a:extLst>
              <a:ext uri="{FF2B5EF4-FFF2-40B4-BE49-F238E27FC236}">
                <a16:creationId xmlns:a16="http://schemas.microsoft.com/office/drawing/2014/main" id="{3E6D948F-459A-A8E7-5AAF-94C1E0D80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159" y="1268942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8" name="Місце для зображення 24">
            <a:extLst>
              <a:ext uri="{FF2B5EF4-FFF2-40B4-BE49-F238E27FC236}">
                <a16:creationId xmlns:a16="http://schemas.microsoft.com/office/drawing/2014/main" id="{BE0A2984-3103-8498-EE6B-414B1CED80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55159" y="4028966"/>
            <a:ext cx="4208303" cy="2520000"/>
          </a:xfrm>
        </p:spPr>
      </p:sp>
      <p:sp>
        <p:nvSpPr>
          <p:cNvPr id="10" name="Місце для зображення 22">
            <a:extLst>
              <a:ext uri="{FF2B5EF4-FFF2-40B4-BE49-F238E27FC236}">
                <a16:creationId xmlns:a16="http://schemas.microsoft.com/office/drawing/2014/main" id="{F0E5E645-D925-D44D-F10E-FB8F5EEB79F1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935323" y="1268942"/>
            <a:ext cx="4208303" cy="2520000"/>
          </a:xfrm>
        </p:spPr>
      </p:sp>
      <p:sp>
        <p:nvSpPr>
          <p:cNvPr id="11" name="Місце для зображення 24">
            <a:extLst>
              <a:ext uri="{FF2B5EF4-FFF2-40B4-BE49-F238E27FC236}">
                <a16:creationId xmlns:a16="http://schemas.microsoft.com/office/drawing/2014/main" id="{260720E7-9EBA-0926-BC2A-314B9670009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504273" y="4028966"/>
            <a:ext cx="4208303" cy="2520000"/>
          </a:xfrm>
        </p:spPr>
      </p:sp>
      <p:sp>
        <p:nvSpPr>
          <p:cNvPr id="12" name="Місце для зображення 22">
            <a:extLst>
              <a:ext uri="{FF2B5EF4-FFF2-40B4-BE49-F238E27FC236}">
                <a16:creationId xmlns:a16="http://schemas.microsoft.com/office/drawing/2014/main" id="{3B8A5578-2037-69C7-67A8-7C691DC54FB4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624109" y="1268942"/>
            <a:ext cx="4208303" cy="2520000"/>
          </a:xfrm>
        </p:spPr>
      </p:sp>
    </p:spTree>
    <p:extLst>
      <p:ext uri="{BB962C8B-B14F-4D97-AF65-F5344CB8AC3E}">
        <p14:creationId xmlns:p14="http://schemas.microsoft.com/office/powerpoint/2010/main" val="2391909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картинки мін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Місце для зображення 18">
            <a:extLst>
              <a:ext uri="{FF2B5EF4-FFF2-40B4-BE49-F238E27FC236}">
                <a16:creationId xmlns:a16="http://schemas.microsoft.com/office/drawing/2014/main" id="{AD4D7AAF-D815-B215-2E30-57811AB1FF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5159" y="4268966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0" name="Місце для зображення 18">
            <a:extLst>
              <a:ext uri="{FF2B5EF4-FFF2-40B4-BE49-F238E27FC236}">
                <a16:creationId xmlns:a16="http://schemas.microsoft.com/office/drawing/2014/main" id="{4B5284A8-8A13-7654-7678-9FFC6D2394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24109" y="1748966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9" name="Місце для зображення 18">
            <a:extLst>
              <a:ext uri="{FF2B5EF4-FFF2-40B4-BE49-F238E27FC236}">
                <a16:creationId xmlns:a16="http://schemas.microsoft.com/office/drawing/2014/main" id="{3E6D948F-459A-A8E7-5AAF-94C1E0D80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36246" y="1748966"/>
            <a:ext cx="4007908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131112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 у два рядки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8" name="Місце для зображення 18">
            <a:extLst>
              <a:ext uri="{FF2B5EF4-FFF2-40B4-BE49-F238E27FC236}">
                <a16:creationId xmlns:a16="http://schemas.microsoft.com/office/drawing/2014/main" id="{1C99BF4F-92B7-C372-2DDF-0503113F4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4667" y="4268966"/>
            <a:ext cx="4007908" cy="387735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28198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 картинк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зображення 3">
            <a:extLst>
              <a:ext uri="{FF2B5EF4-FFF2-40B4-BE49-F238E27FC236}">
                <a16:creationId xmlns:a16="http://schemas.microsoft.com/office/drawing/2014/main" id="{2AA87DA3-8587-E4CB-1907-6B7105D00A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733" y="0"/>
            <a:ext cx="11616267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7" name="Місце для тексту 26">
            <a:extLst>
              <a:ext uri="{FF2B5EF4-FFF2-40B4-BE49-F238E27FC236}">
                <a16:creationId xmlns:a16="http://schemas.microsoft.com/office/drawing/2014/main" id="{30271257-DB13-0A9F-1584-58A489CC33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3867" y="2229000"/>
            <a:ext cx="9600000" cy="2400000"/>
          </a:xfrm>
          <a:solidFill>
            <a:schemeClr val="tx2"/>
          </a:solidFill>
        </p:spPr>
        <p:txBody>
          <a:bodyPr>
            <a:noAutofit/>
          </a:bodyPr>
          <a:lstStyle/>
          <a:p>
            <a:pPr lvl="0"/>
            <a:r>
              <a:rPr lang="pl-PL" dirty="0"/>
              <a:t> </a:t>
            </a:r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3867" y="2723745"/>
            <a:ext cx="9120000" cy="1421928"/>
          </a:xfrm>
        </p:spPr>
        <p:txBody>
          <a:bodyPr wrap="square" anchor="ctr">
            <a:spAutoFit/>
          </a:bodyPr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uk-UA" dirty="0"/>
              <a:t>Клацніть, </a:t>
            </a:r>
            <a:br>
              <a:rPr lang="uk-UA" dirty="0"/>
            </a:br>
            <a:r>
              <a:rPr lang="uk-UA" dirty="0"/>
              <a:t>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3E0F0DE-930C-336A-2687-4CA60D2A0E5C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9A8101D2-C921-0DFA-45E1-2000760F0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26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32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зділ з картинк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F5DC4D-2FC4-8AB9-D39C-B60BCB60BC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6927" cy="6858000"/>
          </a:xfrm>
          <a:prstGeom prst="rect">
            <a:avLst/>
          </a:prstGeom>
        </p:spPr>
      </p:pic>
      <p:sp>
        <p:nvSpPr>
          <p:cNvPr id="27" name="Місце для тексту 26">
            <a:extLst>
              <a:ext uri="{FF2B5EF4-FFF2-40B4-BE49-F238E27FC236}">
                <a16:creationId xmlns:a16="http://schemas.microsoft.com/office/drawing/2014/main" id="{30271257-DB13-0A9F-1584-58A489CC33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000" y="2229000"/>
            <a:ext cx="9600000" cy="2400000"/>
          </a:xfrm>
          <a:solidFill>
            <a:schemeClr val="tx2"/>
          </a:solidFill>
        </p:spPr>
        <p:txBody>
          <a:bodyPr>
            <a:noAutofit/>
          </a:bodyPr>
          <a:lstStyle/>
          <a:p>
            <a:pPr lvl="0"/>
            <a:r>
              <a:rPr lang="pl-PL" dirty="0"/>
              <a:t> </a:t>
            </a:r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000" y="2723745"/>
            <a:ext cx="9120000" cy="1421928"/>
          </a:xfrm>
        </p:spPr>
        <p:txBody>
          <a:bodyPr wrap="square" anchor="ctr">
            <a:spAutoFit/>
          </a:bodyPr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uk-UA" dirty="0"/>
              <a:t>Клацніть, </a:t>
            </a:r>
            <a:br>
              <a:rPr lang="uk-UA" dirty="0"/>
            </a:br>
            <a:r>
              <a:rPr lang="uk-UA" dirty="0"/>
              <a:t>щоб редагувати заголовок</a:t>
            </a:r>
          </a:p>
        </p:txBody>
      </p:sp>
      <p:pic>
        <p:nvPicPr>
          <p:cNvPr id="7" name="dots">
            <a:extLst>
              <a:ext uri="{FF2B5EF4-FFF2-40B4-BE49-F238E27FC236}">
                <a16:creationId xmlns:a16="http://schemas.microsoft.com/office/drawing/2014/main" id="{9825F19D-C3B8-A57A-4915-9180F1B9C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17" t="44751" b="2309"/>
          <a:stretch/>
        </p:blipFill>
        <p:spPr>
          <a:xfrm rot="16200000">
            <a:off x="5856000" y="522000"/>
            <a:ext cx="480001" cy="12191999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2E224E87-66D0-E875-E898-E871A3A503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5999" y="309034"/>
            <a:ext cx="720000" cy="27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7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3240">
          <p15:clr>
            <a:srgbClr val="FBAE40"/>
          </p15:clr>
        </p15:guide>
        <p15:guide id="8" pos="57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асні о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14BC57F-93CA-28C9-F322-565178D41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1509183"/>
            <a:ext cx="10657416" cy="997880"/>
          </a:xfrm>
        </p:spPr>
        <p:txBody>
          <a:bodyPr numCol="2" spcCol="360000">
            <a:spAutoFit/>
          </a:bodyPr>
          <a:lstStyle>
            <a:lvl1pPr marL="228011" indent="-228011">
              <a:spcBef>
                <a:spcPts val="667"/>
              </a:spcBef>
              <a:buFont typeface="Arial" panose="020B0604020202020204" pitchFamily="34" charset="0"/>
              <a:buChar char="•"/>
              <a:defRPr sz="2133"/>
            </a:lvl1pPr>
            <a:lvl2pPr marL="456023" indent="-228011">
              <a:buFont typeface="Arial" panose="020B0604020202020204" pitchFamily="34" charset="0"/>
              <a:buChar char="•"/>
              <a:defRPr sz="1867"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6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асні діаг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82998D0-2924-C5C3-9836-0319BF2757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60" y="1509184"/>
            <a:ext cx="4368799" cy="1005853"/>
          </a:xfrm>
        </p:spPr>
        <p:txBody>
          <a:bodyPr>
            <a:sp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  <p:sp>
        <p:nvSpPr>
          <p:cNvPr id="6" name="Місце для діаграми 5">
            <a:extLst>
              <a:ext uri="{FF2B5EF4-FFF2-40B4-BE49-F238E27FC236}">
                <a16:creationId xmlns:a16="http://schemas.microsoft.com/office/drawing/2014/main" id="{FA9817ED-0F4C-414D-8B48-F985FF1D524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664201" y="1509183"/>
            <a:ext cx="6048375" cy="387735"/>
          </a:xfrm>
          <a:noFill/>
        </p:spPr>
        <p:txBody>
          <a:bodyPr/>
          <a:lstStyle/>
          <a:p>
            <a:r>
              <a:rPr lang="uk-UA" dirty="0"/>
              <a:t>Вставлення діаграми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1117360-7591-A75A-AFE4-454176A49C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/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AECF8C7-86DD-ABC5-DE31-41E5A73E7453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D40BEADC-5D49-2B61-24C3-56AC99F77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77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5352">
          <p15:clr>
            <a:srgbClr val="FBAE40"/>
          </p15:clr>
        </p15:guide>
        <p15:guide id="4" pos="512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ew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ts">
            <a:extLst>
              <a:ext uri="{FF2B5EF4-FFF2-40B4-BE49-F238E27FC236}">
                <a16:creationId xmlns:a16="http://schemas.microsoft.com/office/drawing/2014/main" id="{B184DEAE-74C8-CC94-DA40-168F1BDDE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9" t="74820" b="76"/>
          <a:stretch/>
        </p:blipFill>
        <p:spPr>
          <a:xfrm>
            <a:off x="1" y="-1"/>
            <a:ext cx="575733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EA349-BA25-4B66-B243-E3C20FDB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59" y="1268942"/>
            <a:ext cx="10657416" cy="3385542"/>
          </a:xfrm>
        </p:spPr>
        <p:txBody>
          <a:bodyPr anchor="ctr" anchorCtr="1">
            <a:sp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uk-UA" dirty="0"/>
              <a:t>Клацніть, щоб редагувати стиль зразка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3924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mage">
            <a:extLst>
              <a:ext uri="{FF2B5EF4-FFF2-40B4-BE49-F238E27FC236}">
                <a16:creationId xmlns:a16="http://schemas.microsoft.com/office/drawing/2014/main" id="{B9475449-BD18-21C3-BFBD-D3A0D8206E54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12192000" cy="38773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09384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25">
          <p15:clr>
            <a:srgbClr val="FBAE40"/>
          </p15:clr>
        </p15:guide>
        <p15:guide id="4" pos="1079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mage">
            <a:extLst>
              <a:ext uri="{FF2B5EF4-FFF2-40B4-BE49-F238E27FC236}">
                <a16:creationId xmlns:a16="http://schemas.microsoft.com/office/drawing/2014/main" id="{B9475449-BD18-21C3-BFBD-D3A0D8206E54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03932" y="-1"/>
            <a:ext cx="10584136" cy="387735"/>
          </a:xfrm>
          <a:noFill/>
        </p:spPr>
        <p:txBody>
          <a:bodyPr/>
          <a:lstStyle/>
          <a:p>
            <a:endParaRPr lang="uk-UA" dirty="0"/>
          </a:p>
        </p:txBody>
      </p:sp>
      <p:grpSp>
        <p:nvGrpSpPr>
          <p:cNvPr id="3" name="left red">
            <a:extLst>
              <a:ext uri="{FF2B5EF4-FFF2-40B4-BE49-F238E27FC236}">
                <a16:creationId xmlns:a16="http://schemas.microsoft.com/office/drawing/2014/main" id="{14158210-0D83-102C-0CC8-43904623D96F}"/>
              </a:ext>
            </a:extLst>
          </p:cNvPr>
          <p:cNvGrpSpPr/>
          <p:nvPr userDrawn="1"/>
        </p:nvGrpSpPr>
        <p:grpSpPr>
          <a:xfrm>
            <a:off x="-1" y="-1"/>
            <a:ext cx="767293" cy="6858001"/>
            <a:chOff x="-1" y="-2"/>
            <a:chExt cx="1150939" cy="10287002"/>
          </a:xfrm>
        </p:grpSpPr>
        <p:sp>
          <p:nvSpPr>
            <p:cNvPr id="8" name="red rectangle">
              <a:extLst>
                <a:ext uri="{FF2B5EF4-FFF2-40B4-BE49-F238E27FC236}">
                  <a16:creationId xmlns:a16="http://schemas.microsoft.com/office/drawing/2014/main" id="{0D217A77-AE8F-7BDA-B7C2-3BEBB76E080B}"/>
                </a:ext>
              </a:extLst>
            </p:cNvPr>
            <p:cNvSpPr/>
            <p:nvPr userDrawn="1"/>
          </p:nvSpPr>
          <p:spPr>
            <a:xfrm>
              <a:off x="-1" y="0"/>
              <a:ext cx="1008000" cy="1028699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 dirty="0"/>
            </a:p>
          </p:txBody>
        </p:sp>
        <p:sp>
          <p:nvSpPr>
            <p:cNvPr id="9" name="red rectangle mini">
              <a:extLst>
                <a:ext uri="{FF2B5EF4-FFF2-40B4-BE49-F238E27FC236}">
                  <a16:creationId xmlns:a16="http://schemas.microsoft.com/office/drawing/2014/main" id="{3A1239C6-7313-ADBB-8A47-553F5354921E}"/>
                </a:ext>
              </a:extLst>
            </p:cNvPr>
            <p:cNvSpPr/>
            <p:nvPr userDrawn="1"/>
          </p:nvSpPr>
          <p:spPr>
            <a:xfrm>
              <a:off x="1060938" y="-2"/>
              <a:ext cx="90000" cy="10287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 dirty="0"/>
            </a:p>
          </p:txBody>
        </p:sp>
        <p:pic>
          <p:nvPicPr>
            <p:cNvPr id="7" name="dots">
              <a:extLst>
                <a:ext uri="{FF2B5EF4-FFF2-40B4-BE49-F238E27FC236}">
                  <a16:creationId xmlns:a16="http://schemas.microsoft.com/office/drawing/2014/main" id="{EB7D0BFD-3EED-D17F-744B-8F1039D74D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879" t="74820" b="76"/>
            <a:stretch/>
          </p:blipFill>
          <p:spPr>
            <a:xfrm>
              <a:off x="1" y="-1"/>
              <a:ext cx="863599" cy="10287001"/>
            </a:xfrm>
            <a:prstGeom prst="rect">
              <a:avLst/>
            </a:prstGeom>
          </p:spPr>
        </p:pic>
      </p:grpSp>
      <p:grpSp>
        <p:nvGrpSpPr>
          <p:cNvPr id="4" name="right gray">
            <a:extLst>
              <a:ext uri="{FF2B5EF4-FFF2-40B4-BE49-F238E27FC236}">
                <a16:creationId xmlns:a16="http://schemas.microsoft.com/office/drawing/2014/main" id="{6C17EDB0-E206-E406-C4DA-0CCFF6345CEA}"/>
              </a:ext>
            </a:extLst>
          </p:cNvPr>
          <p:cNvGrpSpPr/>
          <p:nvPr userDrawn="1"/>
        </p:nvGrpSpPr>
        <p:grpSpPr>
          <a:xfrm>
            <a:off x="11428871" y="0"/>
            <a:ext cx="763131" cy="6858000"/>
            <a:chOff x="17143306" y="0"/>
            <a:chExt cx="1144696" cy="10287000"/>
          </a:xfrm>
        </p:grpSpPr>
        <p:sp>
          <p:nvSpPr>
            <p:cNvPr id="12" name="gray rectangle">
              <a:extLst>
                <a:ext uri="{FF2B5EF4-FFF2-40B4-BE49-F238E27FC236}">
                  <a16:creationId xmlns:a16="http://schemas.microsoft.com/office/drawing/2014/main" id="{8AAB2A02-BE68-59C8-7368-E631E0655E70}"/>
                </a:ext>
              </a:extLst>
            </p:cNvPr>
            <p:cNvSpPr/>
            <p:nvPr userDrawn="1"/>
          </p:nvSpPr>
          <p:spPr>
            <a:xfrm>
              <a:off x="17280002" y="0"/>
              <a:ext cx="1008000" cy="10287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 dirty="0"/>
            </a:p>
          </p:txBody>
        </p:sp>
        <p:sp>
          <p:nvSpPr>
            <p:cNvPr id="11" name="gray rectangle mini">
              <a:extLst>
                <a:ext uri="{FF2B5EF4-FFF2-40B4-BE49-F238E27FC236}">
                  <a16:creationId xmlns:a16="http://schemas.microsoft.com/office/drawing/2014/main" id="{E45C03E4-89A9-EE4A-57DD-A2741E0B9683}"/>
                </a:ext>
              </a:extLst>
            </p:cNvPr>
            <p:cNvSpPr/>
            <p:nvPr userDrawn="1"/>
          </p:nvSpPr>
          <p:spPr>
            <a:xfrm>
              <a:off x="17143306" y="0"/>
              <a:ext cx="90000" cy="10287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 dirty="0"/>
            </a:p>
          </p:txBody>
        </p:sp>
        <p:pic>
          <p:nvPicPr>
            <p:cNvPr id="10" name="logo DRC">
              <a:extLst>
                <a:ext uri="{FF2B5EF4-FFF2-40B4-BE49-F238E27FC236}">
                  <a16:creationId xmlns:a16="http://schemas.microsoft.com/office/drawing/2014/main" id="{D12E6E93-DED3-0511-83C4-BE290B58A9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24002" y="253999"/>
              <a:ext cx="720000" cy="277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4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25">
          <p15:clr>
            <a:srgbClr val="FBAE40"/>
          </p15:clr>
        </p15:guide>
        <p15:guide id="4" pos="10795">
          <p15:clr>
            <a:srgbClr val="FBAE40"/>
          </p15:clr>
        </p15:guide>
        <p15:guide id="6" pos="10750">
          <p15:clr>
            <a:srgbClr val="FBAE40"/>
          </p15:clr>
        </p15:guide>
        <p15:guide id="7" pos="748">
          <p15:clr>
            <a:srgbClr val="FBAE40"/>
          </p15:clr>
        </p15:guide>
        <p15:guide id="8" pos="10772">
          <p15:clr>
            <a:srgbClr val="FBAE40"/>
          </p15:clr>
        </p15:guide>
        <p15:guide id="9" pos="77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9CF42-4945-4953-8FDF-EA275949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3EC18D-52DD-4BA1-95B3-9BE1F3CE6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139FFF-F330-4891-BA7D-FDDADDBB7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AB8F0A-8ECD-4677-B056-2DAE8E609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C22A17-8166-42B1-A9DE-994665A97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CF1F8BA-9F0C-4351-A45D-28B5B6A7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D3AAF6-C81E-4B56-A843-1AD3CF3C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CE5371-F3FC-4361-9B4B-D0B73996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542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v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mage">
            <a:extLst>
              <a:ext uri="{FF2B5EF4-FFF2-40B4-BE49-F238E27FC236}">
                <a16:creationId xmlns:a16="http://schemas.microsoft.com/office/drawing/2014/main" id="{B9475449-BD18-21C3-BFBD-D3A0D8206E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059" y="0"/>
            <a:ext cx="10665883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2" name="gray rectangle">
            <a:extLst>
              <a:ext uri="{FF2B5EF4-FFF2-40B4-BE49-F238E27FC236}">
                <a16:creationId xmlns:a16="http://schemas.microsoft.com/office/drawing/2014/main" id="{8AAB2A02-BE68-59C8-7368-E631E0655E70}"/>
              </a:ext>
            </a:extLst>
          </p:cNvPr>
          <p:cNvSpPr/>
          <p:nvPr userDrawn="1"/>
        </p:nvSpPr>
        <p:spPr>
          <a:xfrm>
            <a:off x="11428800" y="0"/>
            <a:ext cx="76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22" name="dots">
            <a:extLst>
              <a:ext uri="{FF2B5EF4-FFF2-40B4-BE49-F238E27FC236}">
                <a16:creationId xmlns:a16="http://schemas.microsoft.com/office/drawing/2014/main" id="{952FADDC-21E1-A30E-5C6E-78633AF56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62000" cy="6858000"/>
          </a:xfrm>
          <a:prstGeom prst="rect">
            <a:avLst/>
          </a:prstGeom>
        </p:spPr>
      </p:pic>
      <p:pic>
        <p:nvPicPr>
          <p:cNvPr id="10" name="logo DRC">
            <a:extLst>
              <a:ext uri="{FF2B5EF4-FFF2-40B4-BE49-F238E27FC236}">
                <a16:creationId xmlns:a16="http://schemas.microsoft.com/office/drawing/2014/main" id="{D12E6E93-DED3-0511-83C4-BE290B58A9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0400" y="169333"/>
            <a:ext cx="480000" cy="1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25">
          <p15:clr>
            <a:srgbClr val="FBAE40"/>
          </p15:clr>
        </p15:guide>
        <p15:guide id="4" pos="1079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va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d rectangle">
            <a:extLst>
              <a:ext uri="{FF2B5EF4-FFF2-40B4-BE49-F238E27FC236}">
                <a16:creationId xmlns:a16="http://schemas.microsoft.com/office/drawing/2014/main" id="{C380E6B9-FEEB-74CA-20CA-1BA2C8323457}"/>
              </a:ext>
            </a:extLst>
          </p:cNvPr>
          <p:cNvSpPr/>
          <p:nvPr userDrawn="1"/>
        </p:nvSpPr>
        <p:spPr>
          <a:xfrm>
            <a:off x="0" y="0"/>
            <a:ext cx="76305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sp>
        <p:nvSpPr>
          <p:cNvPr id="6" name="image">
            <a:extLst>
              <a:ext uri="{FF2B5EF4-FFF2-40B4-BE49-F238E27FC236}">
                <a16:creationId xmlns:a16="http://schemas.microsoft.com/office/drawing/2014/main" id="{B9475449-BD18-21C3-BFBD-D3A0D8206E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059" y="0"/>
            <a:ext cx="10665883" cy="387735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" name="logo DRC">
            <a:extLst>
              <a:ext uri="{FF2B5EF4-FFF2-40B4-BE49-F238E27FC236}">
                <a16:creationId xmlns:a16="http://schemas.microsoft.com/office/drawing/2014/main" id="{D12E6E93-DED3-0511-83C4-BE290B58A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600" y="169333"/>
            <a:ext cx="480000" cy="185263"/>
          </a:xfrm>
          <a:prstGeom prst="rect">
            <a:avLst/>
          </a:prstGeom>
        </p:spPr>
      </p:pic>
      <p:pic>
        <p:nvPicPr>
          <p:cNvPr id="17" name="dots">
            <a:extLst>
              <a:ext uri="{FF2B5EF4-FFF2-40B4-BE49-F238E27FC236}">
                <a16:creationId xmlns:a16="http://schemas.microsoft.com/office/drawing/2014/main" id="{80C0CF73-0899-588C-1150-1922C646EC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1428941" y="0"/>
            <a:ext cx="76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25">
          <p15:clr>
            <a:srgbClr val="FBAE40"/>
          </p15:clr>
        </p15:guide>
        <p15:guide id="4" pos="1079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ts">
            <a:extLst>
              <a:ext uri="{FF2B5EF4-FFF2-40B4-BE49-F238E27FC236}">
                <a16:creationId xmlns:a16="http://schemas.microsoft.com/office/drawing/2014/main" id="{B184DEAE-74C8-CC94-DA40-168F1BDDE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9" t="74820" b="76"/>
          <a:stretch/>
        </p:blipFill>
        <p:spPr>
          <a:xfrm>
            <a:off x="1" y="-1"/>
            <a:ext cx="575733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EA349-BA25-4B66-B243-E3C20FDB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59" y="1268942"/>
            <a:ext cx="10657416" cy="3385542"/>
          </a:xfrm>
        </p:spPr>
        <p:txBody>
          <a:bodyPr anchor="ctr" anchorCtr="1">
            <a:sp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uk-UA" dirty="0"/>
              <a:t>Клацніть, щоб редагувати стиль зразка заголовка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0BA2D948-E09A-7D61-D884-5210A49E0A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3867" y="5724527"/>
            <a:ext cx="720000" cy="27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1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 картинк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зображення 3">
            <a:extLst>
              <a:ext uri="{FF2B5EF4-FFF2-40B4-BE49-F238E27FC236}">
                <a16:creationId xmlns:a16="http://schemas.microsoft.com/office/drawing/2014/main" id="{2AA87DA3-8587-E4CB-1907-6B7105D00A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733" y="0"/>
            <a:ext cx="11616267" cy="38773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7" name="Місце для тексту 26">
            <a:extLst>
              <a:ext uri="{FF2B5EF4-FFF2-40B4-BE49-F238E27FC236}">
                <a16:creationId xmlns:a16="http://schemas.microsoft.com/office/drawing/2014/main" id="{30271257-DB13-0A9F-1584-58A489CC33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3867" y="2229000"/>
            <a:ext cx="9600000" cy="2400000"/>
          </a:xfrm>
          <a:solidFill>
            <a:schemeClr val="tx2"/>
          </a:solidFill>
        </p:spPr>
        <p:txBody>
          <a:bodyPr>
            <a:noAutofit/>
          </a:bodyPr>
          <a:lstStyle/>
          <a:p>
            <a:pPr lvl="0"/>
            <a:r>
              <a:rPr lang="pl-PL" dirty="0"/>
              <a:t> </a:t>
            </a:r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3867" y="2723745"/>
            <a:ext cx="9120000" cy="1421928"/>
          </a:xfrm>
        </p:spPr>
        <p:txBody>
          <a:bodyPr wrap="square" anchor="ctr">
            <a:spAutoFit/>
          </a:bodyPr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uk-UA" dirty="0"/>
              <a:t>Клацніть, </a:t>
            </a:r>
            <a:br>
              <a:rPr lang="uk-UA" dirty="0"/>
            </a:br>
            <a:r>
              <a:rPr lang="uk-UA" dirty="0"/>
              <a:t>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3E0F0DE-930C-336A-2687-4CA60D2A0E5C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9A8101D2-C921-0DFA-45E1-2000760F0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8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32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зділ з картинк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Місце для тексту 26">
            <a:extLst>
              <a:ext uri="{FF2B5EF4-FFF2-40B4-BE49-F238E27FC236}">
                <a16:creationId xmlns:a16="http://schemas.microsoft.com/office/drawing/2014/main" id="{30271257-DB13-0A9F-1584-58A489CC33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000" y="2229000"/>
            <a:ext cx="9600000" cy="2400000"/>
          </a:xfrm>
          <a:solidFill>
            <a:schemeClr val="tx2"/>
          </a:solidFill>
        </p:spPr>
        <p:txBody>
          <a:bodyPr>
            <a:noAutofit/>
          </a:bodyPr>
          <a:lstStyle/>
          <a:p>
            <a:pPr lvl="0"/>
            <a:r>
              <a:rPr lang="pl-PL" dirty="0"/>
              <a:t> </a:t>
            </a:r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000" y="2723745"/>
            <a:ext cx="9120000" cy="1421928"/>
          </a:xfrm>
        </p:spPr>
        <p:txBody>
          <a:bodyPr wrap="square" anchor="ctr">
            <a:spAutoFit/>
          </a:bodyPr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uk-UA" dirty="0"/>
              <a:t>Клацніть, </a:t>
            </a:r>
            <a:br>
              <a:rPr lang="uk-UA" dirty="0"/>
            </a:br>
            <a:r>
              <a:rPr lang="uk-UA" dirty="0"/>
              <a:t>щоб редагувати заголовок</a:t>
            </a:r>
          </a:p>
        </p:txBody>
      </p:sp>
      <p:pic>
        <p:nvPicPr>
          <p:cNvPr id="7" name="dots">
            <a:extLst>
              <a:ext uri="{FF2B5EF4-FFF2-40B4-BE49-F238E27FC236}">
                <a16:creationId xmlns:a16="http://schemas.microsoft.com/office/drawing/2014/main" id="{9825F19D-C3B8-A57A-4915-9180F1B9C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17" t="44751" b="2309"/>
          <a:stretch/>
        </p:blipFill>
        <p:spPr>
          <a:xfrm rot="16200000">
            <a:off x="5856000" y="522000"/>
            <a:ext cx="480001" cy="12191999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2E224E87-66D0-E875-E898-E871A3A50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5999" y="309034"/>
            <a:ext cx="720000" cy="27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18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3240">
          <p15:clr>
            <a:srgbClr val="FBAE40"/>
          </p15:clr>
        </p15:guide>
        <p15:guide id="8" pos="576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pAutoFit/>
          </a:bodyPr>
          <a:lstStyle>
            <a:lvl2pPr marL="760838" indent="-304815">
              <a:buFont typeface="Arial" panose="020B0604020202020204" pitchFamily="34" charset="0"/>
              <a:buChar char="•"/>
              <a:defRPr/>
            </a:lvl2pPr>
            <a:lvl3pPr marL="1216861" indent="-30481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7576754-3BAC-2033-2C92-9892131887AE}"/>
              </a:ext>
            </a:extLst>
          </p:cNvPr>
          <p:cNvGrpSpPr/>
          <p:nvPr userDrawn="1"/>
        </p:nvGrpSpPr>
        <p:grpSpPr>
          <a:xfrm>
            <a:off x="0" y="0"/>
            <a:ext cx="575733" cy="6858000"/>
            <a:chOff x="0" y="0"/>
            <a:chExt cx="863600" cy="10287000"/>
          </a:xfrm>
        </p:grpSpPr>
        <p:sp>
          <p:nvSpPr>
            <p:cNvPr id="4" name="Прямокутник 3">
              <a:extLst>
                <a:ext uri="{FF2B5EF4-FFF2-40B4-BE49-F238E27FC236}">
                  <a16:creationId xmlns:a16="http://schemas.microsoft.com/office/drawing/2014/main" id="{5C5CD2ED-61A6-D658-106A-F908588EB6AC}"/>
                </a:ext>
              </a:extLst>
            </p:cNvPr>
            <p:cNvSpPr/>
            <p:nvPr userDrawn="1"/>
          </p:nvSpPr>
          <p:spPr>
            <a:xfrm>
              <a:off x="0" y="0"/>
              <a:ext cx="863600" cy="10287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 dirty="0"/>
            </a:p>
          </p:txBody>
        </p:sp>
        <p:pic>
          <p:nvPicPr>
            <p:cNvPr id="5" name="Графіка 4">
              <a:extLst>
                <a:ext uri="{FF2B5EF4-FFF2-40B4-BE49-F238E27FC236}">
                  <a16:creationId xmlns:a16="http://schemas.microsoft.com/office/drawing/2014/main" id="{F85811C5-7B23-4B4E-8732-81AF768C5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0337" y="254000"/>
              <a:ext cx="542925" cy="209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660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0050E-D3EF-2756-3D4F-FD72174B4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159" y="309034"/>
            <a:ext cx="10657416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uk-UA" dirty="0"/>
              <a:t>Клацніть, щоб редагувати заголовок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A715B17-C5E2-31CE-0512-07ECE833BAAA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9EE3F75-A3E2-CB46-E7C1-EC507353C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1F99F42-B66D-8929-F966-CF1288C96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1268942"/>
            <a:ext cx="10657417" cy="3877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uk-UA" dirty="0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360191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341DA-DA48-47EC-A62F-2A49995D8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A3FEC7-672F-4772-A5FE-D310BC3A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79F076-D512-4B55-9793-86E1E1F5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CA01FB-2D56-45BD-ACAA-A8D0E5F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EF6487B-F513-4553-9B8C-F078CEB7C339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381C8CE-86B0-4EF6-A6ED-C3A8B46F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5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311DE14-229E-4C6E-82C9-75D3AB3A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3D870F-C962-4AFA-96E0-0CC1A78E4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A6F314-75BA-4C97-850C-AB558400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C7A9C463-169D-41D8-B58B-13659C2D96A3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70693EC3-B7A1-4FE2-910F-EE3CB9901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0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0855F-B4BC-405D-9984-A3B5AB7CF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8A6AFF-E8A3-4BB2-A3FD-0BC4454B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A12C90-95AF-4863-B35B-6A6C2989F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2A9FFF-47DA-4B4B-B6B0-5097A5F4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A921C-5D1B-48EF-93A2-6A4E9B5A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908E3-06F3-4651-A7B7-FFDF842F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3B6B5644-446F-4464-99ED-154E0F24936C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7BB99C3D-B36E-46B6-905F-28190A51C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4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E8B83-C7FF-4D1B-9DA7-B845E497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8051AA-6D90-4EC3-AC74-83DD6AF93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32A14D-DE9B-44B4-AB16-1877CF587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69FF16-8B03-43A4-8B7D-B623AE61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52EC9-9F1B-4062-AB59-B5542D6D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B8FB49-29A9-43D7-B24A-5F1FC474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78969B05-B68F-474A-B533-C6E5BCAD9E18}"/>
              </a:ext>
            </a:extLst>
          </p:cNvPr>
          <p:cNvSpPr/>
          <p:nvPr userDrawn="1"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7F776352-3FF3-419A-8EC5-BFD8B1957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69333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3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D705-F6C3-42A0-A093-70A01200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323130-C352-4573-98D6-4ACB5692A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E75B5A-DF4C-463A-B066-468F92BF0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6CA80-C1A3-4A47-B1CC-E2319B1D4DA4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3181F5-27B4-4034-97DA-5869AB029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83A2B5-E8A1-4585-9C9C-29C452F23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6C50F-5E29-4E84-88C7-74A4C889AB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2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5159" y="309033"/>
            <a:ext cx="10657416" cy="1311128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uk-UA" dirty="0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159" y="1748367"/>
            <a:ext cx="10657416" cy="102934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  <a:endParaRPr lang="en-US" dirty="0"/>
          </a:p>
        </p:txBody>
      </p:sp>
      <p:sp>
        <p:nvSpPr>
          <p:cNvPr id="10" name="Місце для дати 3">
            <a:extLst>
              <a:ext uri="{FF2B5EF4-FFF2-40B4-BE49-F238E27FC236}">
                <a16:creationId xmlns:a16="http://schemas.microsoft.com/office/drawing/2014/main" id="{4ACE63AE-BE15-BF26-62A4-7E1869603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159" y="6548967"/>
            <a:ext cx="2743200" cy="2154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26EC-B1D9-40D6-BCF5-A8DCB2C331CC}" type="datetimeFigureOut">
              <a:rPr lang="uk-UA" smtClean="0"/>
              <a:t>03.07.2023</a:t>
            </a:fld>
            <a:endParaRPr lang="uk-UA" dirty="0"/>
          </a:p>
        </p:txBody>
      </p:sp>
      <p:sp>
        <p:nvSpPr>
          <p:cNvPr id="11" name="Місце для нижнього колонтитула 4">
            <a:extLst>
              <a:ext uri="{FF2B5EF4-FFF2-40B4-BE49-F238E27FC236}">
                <a16:creationId xmlns:a16="http://schemas.microsoft.com/office/drawing/2014/main" id="{780A80CE-9555-766D-0E85-C32F926BD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6467" y="6548967"/>
            <a:ext cx="4114800" cy="2154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12" name="Місце для номера слайда 5">
            <a:extLst>
              <a:ext uri="{FF2B5EF4-FFF2-40B4-BE49-F238E27FC236}">
                <a16:creationId xmlns:a16="http://schemas.microsoft.com/office/drawing/2014/main" id="{D0DAEBCC-52F8-3A26-9E72-9D89B4A3D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9375" y="6548967"/>
            <a:ext cx="2743200" cy="2154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C7C72-7A0C-4268-805D-9D1E3B072516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9052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46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Tx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56023" indent="0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Tx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2046" indent="0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Tx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584079" indent="-216011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102" indent="-216011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pos="544">
          <p15:clr>
            <a:srgbClr val="F26B43"/>
          </p15:clr>
        </p15:guide>
        <p15:guide id="14">
          <p15:clr>
            <a:srgbClr val="F26B43"/>
          </p15:clr>
        </p15:guide>
        <p15:guide id="15" pos="997">
          <p15:clr>
            <a:srgbClr val="F26B43"/>
          </p15:clr>
        </p15:guide>
        <p15:guide id="16" pos="11067">
          <p15:clr>
            <a:srgbClr val="F26B43"/>
          </p15:clr>
        </p15:guide>
        <p15:guide id="17" orient="horz" pos="292">
          <p15:clr>
            <a:srgbClr val="F26B43"/>
          </p15:clr>
        </p15:guide>
        <p15:guide id="18" orient="horz" pos="6188">
          <p15:clr>
            <a:srgbClr val="F26B43"/>
          </p15:clr>
        </p15:guide>
        <p15:guide id="19" orient="horz" pos="1426">
          <p15:clr>
            <a:srgbClr val="F26B43"/>
          </p15:clr>
        </p15:guide>
        <p15:guide id="20" orient="horz" pos="1652">
          <p15:clr>
            <a:srgbClr val="F26B43"/>
          </p15:clr>
        </p15:guide>
        <p15:guide id="21" pos="6032">
          <p15:clr>
            <a:srgbClr val="F26B43"/>
          </p15:clr>
        </p15:guide>
        <p15:guide id="22" pos="5805">
          <p15:clr>
            <a:srgbClr val="F26B43"/>
          </p15:clr>
        </p15:guide>
        <p15:guide id="23" pos="6259">
          <p15:clr>
            <a:srgbClr val="F26B43"/>
          </p15:clr>
        </p15:guide>
        <p15:guide id="24" orient="horz" pos="11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5159" y="309033"/>
            <a:ext cx="10657416" cy="1311128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uk-UA" dirty="0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159" y="1748367"/>
            <a:ext cx="10657416" cy="102934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  <a:endParaRPr lang="en-US" dirty="0"/>
          </a:p>
        </p:txBody>
      </p:sp>
      <p:sp>
        <p:nvSpPr>
          <p:cNvPr id="10" name="Місце для дати 3">
            <a:extLst>
              <a:ext uri="{FF2B5EF4-FFF2-40B4-BE49-F238E27FC236}">
                <a16:creationId xmlns:a16="http://schemas.microsoft.com/office/drawing/2014/main" id="{4ACE63AE-BE15-BF26-62A4-7E1869603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159" y="6548967"/>
            <a:ext cx="2743200" cy="2154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26EC-B1D9-40D6-BCF5-A8DCB2C331CC}" type="datetimeFigureOut">
              <a:rPr lang="uk-UA" smtClean="0"/>
              <a:t>03.07.2023</a:t>
            </a:fld>
            <a:endParaRPr lang="uk-UA" dirty="0"/>
          </a:p>
        </p:txBody>
      </p:sp>
      <p:sp>
        <p:nvSpPr>
          <p:cNvPr id="11" name="Місце для нижнього колонтитула 4">
            <a:extLst>
              <a:ext uri="{FF2B5EF4-FFF2-40B4-BE49-F238E27FC236}">
                <a16:creationId xmlns:a16="http://schemas.microsoft.com/office/drawing/2014/main" id="{780A80CE-9555-766D-0E85-C32F926BD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6467" y="6548967"/>
            <a:ext cx="4114800" cy="2154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12" name="Місце для номера слайда 5">
            <a:extLst>
              <a:ext uri="{FF2B5EF4-FFF2-40B4-BE49-F238E27FC236}">
                <a16:creationId xmlns:a16="http://schemas.microsoft.com/office/drawing/2014/main" id="{D0DAEBCC-52F8-3A26-9E72-9D89B4A3D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9375" y="6548967"/>
            <a:ext cx="2743200" cy="2154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C7C72-7A0C-4268-805D-9D1E3B072516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2346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46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Tx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56023" indent="0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Tx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2046" indent="0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Tx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584079" indent="-216011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102" indent="-216011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pos="544">
          <p15:clr>
            <a:srgbClr val="F26B43"/>
          </p15:clr>
        </p15:guide>
        <p15:guide id="14">
          <p15:clr>
            <a:srgbClr val="F26B43"/>
          </p15:clr>
        </p15:guide>
        <p15:guide id="15" pos="997">
          <p15:clr>
            <a:srgbClr val="F26B43"/>
          </p15:clr>
        </p15:guide>
        <p15:guide id="16" pos="11067">
          <p15:clr>
            <a:srgbClr val="F26B43"/>
          </p15:clr>
        </p15:guide>
        <p15:guide id="17" orient="horz" pos="292">
          <p15:clr>
            <a:srgbClr val="F26B43"/>
          </p15:clr>
        </p15:guide>
        <p15:guide id="18" orient="horz" pos="6188">
          <p15:clr>
            <a:srgbClr val="F26B43"/>
          </p15:clr>
        </p15:guide>
        <p15:guide id="19" orient="horz" pos="1426">
          <p15:clr>
            <a:srgbClr val="F26B43"/>
          </p15:clr>
        </p15:guide>
        <p15:guide id="20" orient="horz" pos="1652">
          <p15:clr>
            <a:srgbClr val="F26B43"/>
          </p15:clr>
        </p15:guide>
        <p15:guide id="21" pos="6032">
          <p15:clr>
            <a:srgbClr val="F26B43"/>
          </p15:clr>
        </p15:guide>
        <p15:guide id="22" pos="5805">
          <p15:clr>
            <a:srgbClr val="F26B43"/>
          </p15:clr>
        </p15:guide>
        <p15:guide id="23" pos="6259">
          <p15:clr>
            <a:srgbClr val="F26B43"/>
          </p15:clr>
        </p15:guide>
        <p15:guide id="24" orient="horz" pos="119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5159" y="309033"/>
            <a:ext cx="10657416" cy="1311128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uk-UA" dirty="0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159" y="1748367"/>
            <a:ext cx="10657416" cy="102934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  <a:endParaRPr lang="en-US" dirty="0"/>
          </a:p>
        </p:txBody>
      </p:sp>
      <p:sp>
        <p:nvSpPr>
          <p:cNvPr id="10" name="Місце для дати 3">
            <a:extLst>
              <a:ext uri="{FF2B5EF4-FFF2-40B4-BE49-F238E27FC236}">
                <a16:creationId xmlns:a16="http://schemas.microsoft.com/office/drawing/2014/main" id="{4ACE63AE-BE15-BF26-62A4-7E1869603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159" y="6548967"/>
            <a:ext cx="2743200" cy="2154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26EC-B1D9-40D6-BCF5-A8DCB2C331CC}" type="datetimeFigureOut">
              <a:rPr lang="uk-UA" smtClean="0"/>
              <a:t>03.07.2023</a:t>
            </a:fld>
            <a:endParaRPr lang="uk-UA" dirty="0"/>
          </a:p>
        </p:txBody>
      </p:sp>
      <p:sp>
        <p:nvSpPr>
          <p:cNvPr id="11" name="Місце для нижнього колонтитула 4">
            <a:extLst>
              <a:ext uri="{FF2B5EF4-FFF2-40B4-BE49-F238E27FC236}">
                <a16:creationId xmlns:a16="http://schemas.microsoft.com/office/drawing/2014/main" id="{780A80CE-9555-766D-0E85-C32F926BD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6467" y="6548967"/>
            <a:ext cx="4114800" cy="2154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12" name="Місце для номера слайда 5">
            <a:extLst>
              <a:ext uri="{FF2B5EF4-FFF2-40B4-BE49-F238E27FC236}">
                <a16:creationId xmlns:a16="http://schemas.microsoft.com/office/drawing/2014/main" id="{D0DAEBCC-52F8-3A26-9E72-9D89B4A3D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9375" y="6548967"/>
            <a:ext cx="2743200" cy="2154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C7C72-7A0C-4268-805D-9D1E3B072516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8632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46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Tx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56023" indent="0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Tx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2046" indent="0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Tx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584079" indent="-216011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102" indent="-216011" algn="l" defTabSz="914446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ata.humdata.org/showcase/ukraine-data-explorer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sns.gov.ua/map-demining" TargetMode="External"/><Relationship Id="rId7" Type="http://schemas.openxmlformats.org/officeDocument/2006/relationships/hyperlink" Target="https://mine.dsns.gov.u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humdata.org/visualization/ukraine-humanitarian-operations/?layer=conflict_events" TargetMode="External"/><Relationship Id="rId7" Type="http://schemas.openxmlformats.org/officeDocument/2006/relationships/image" Target="../media/image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hyperlink" Target="https://www.gichd.org/fileadmin/GICHD-resources/rec-documents/GICHD_Explosive_Ordnance_Guide_for_Ukraine_2022_v18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chart" Target="../charts/chart5.xml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topmina.dk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bit.ly/3JOJvAV" TargetMode="External"/><Relationship Id="rId7" Type="http://schemas.openxmlformats.org/officeDocument/2006/relationships/image" Target="../media/image62.png"/><Relationship Id="rId2" Type="http://schemas.openxmlformats.org/officeDocument/2006/relationships/hyperlink" Target="http://www.stopmina.dk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opmina.dk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1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7" Type="http://schemas.openxmlformats.org/officeDocument/2006/relationships/image" Target="../media/image14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ukraine.un.org/en/237100-ukraine-civilian-casualties-18-june-2023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5AFDDC-92F0-48F7-ADEC-2BDE59EF7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264"/>
            <a:ext cx="12192000" cy="689794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B75980-7AA1-4940-83AF-FD08C17F0786}"/>
              </a:ext>
            </a:extLst>
          </p:cNvPr>
          <p:cNvSpPr/>
          <p:nvPr/>
        </p:nvSpPr>
        <p:spPr>
          <a:xfrm>
            <a:off x="1505243" y="2447785"/>
            <a:ext cx="8623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92A1F5-AF67-401C-844A-E91F212B4DA3}"/>
              </a:ext>
            </a:extLst>
          </p:cNvPr>
          <p:cNvSpPr/>
          <p:nvPr/>
        </p:nvSpPr>
        <p:spPr>
          <a:xfrm>
            <a:off x="764791" y="3231334"/>
            <a:ext cx="9453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71600" algn="ctr">
              <a:spcAft>
                <a:spcPts val="0"/>
              </a:spcAft>
              <a:tabLst>
                <a:tab pos="4431665" algn="ctr"/>
                <a:tab pos="8863330" algn="r"/>
              </a:tabLst>
            </a:pPr>
            <a:r>
              <a:rPr lang="uk-UA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93F35-18AC-4B25-B359-F30B0F9763C1}"/>
              </a:ext>
            </a:extLst>
          </p:cNvPr>
          <p:cNvSpPr txBox="1"/>
          <p:nvPr/>
        </p:nvSpPr>
        <p:spPr>
          <a:xfrm>
            <a:off x="392671" y="5550699"/>
            <a:ext cx="11406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</a:rPr>
              <a:t>03 липня, 2023р. </a:t>
            </a:r>
          </a:p>
          <a:p>
            <a:r>
              <a:rPr lang="uk-UA" sz="1600" dirty="0">
                <a:solidFill>
                  <a:schemeClr val="bg1"/>
                </a:solidFill>
              </a:rPr>
              <a:t>Олена Сівер - Провідний спеціаліст з інформування про мінну небезпеку, </a:t>
            </a:r>
            <a:r>
              <a:rPr lang="en-US" sz="1600" dirty="0">
                <a:solidFill>
                  <a:schemeClr val="bg1"/>
                </a:solidFill>
              </a:rPr>
              <a:t>DRC</a:t>
            </a:r>
            <a:br>
              <a:rPr lang="uk-UA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B8BFAEF-E205-4B05-BF68-89EBC01BE513}"/>
              </a:ext>
            </a:extLst>
          </p:cNvPr>
          <p:cNvSpPr/>
          <p:nvPr/>
        </p:nvSpPr>
        <p:spPr>
          <a:xfrm>
            <a:off x="1505243" y="3154390"/>
            <a:ext cx="9453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 «ВСЕУКРАЇНСЬКИЙ ТИЖДЕНЬ БЕЗПЕКИ»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79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2741A8C-F49B-449F-AEC3-EC2FCAF7F74A}"/>
              </a:ext>
            </a:extLst>
          </p:cNvPr>
          <p:cNvSpPr/>
          <p:nvPr/>
        </p:nvSpPr>
        <p:spPr>
          <a:xfrm>
            <a:off x="4440700" y="269844"/>
            <a:ext cx="761062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C00000"/>
                </a:solidFill>
              </a:rPr>
              <a:t>Згідно зі звітами УВКБ ООН,</a:t>
            </a:r>
            <a:r>
              <a:rPr lang="uk-UA" sz="1600" dirty="0">
                <a:solidFill>
                  <a:srgbClr val="C00000"/>
                </a:solidFill>
              </a:rPr>
              <a:t> станом на 14 серпня 2022 року було зафіксовано:</a:t>
            </a:r>
          </a:p>
          <a:p>
            <a:br>
              <a:rPr lang="uk-UA" sz="1600" b="1" dirty="0">
                <a:solidFill>
                  <a:srgbClr val="C00000"/>
                </a:solidFill>
              </a:rPr>
            </a:br>
            <a:r>
              <a:rPr lang="uk-UA" sz="1600" dirty="0">
                <a:solidFill>
                  <a:srgbClr val="C00000"/>
                </a:solidFill>
              </a:rPr>
              <a:t> </a:t>
            </a:r>
            <a:r>
              <a:rPr lang="uk-UA" sz="1600" dirty="0">
                <a:hlinkClick r:id="rId2"/>
              </a:rPr>
              <a:t>https://data.humdata.org/showcase/ukraine-data-explorer</a:t>
            </a:r>
            <a:endParaRPr lang="uk-UA" sz="1600" dirty="0"/>
          </a:p>
          <a:p>
            <a:br>
              <a:rPr lang="uk-UA" sz="1600" b="1" dirty="0">
                <a:solidFill>
                  <a:srgbClr val="C00000"/>
                </a:solidFill>
              </a:rPr>
            </a:br>
            <a:r>
              <a:rPr lang="uk-UA" sz="1600" b="1" dirty="0">
                <a:solidFill>
                  <a:srgbClr val="C00000"/>
                </a:solidFill>
              </a:rPr>
              <a:t>6,4 мільйони </a:t>
            </a:r>
            <a:r>
              <a:rPr lang="uk-UA" sz="1600" dirty="0"/>
              <a:t>біженців з України по Європі (всього) це люди, які втекли з України за її межі, до сусідніх країн. Однак влада також повідомила про повернення в          Україну приблизно 1,5 мільйона людей.</a:t>
            </a:r>
          </a:p>
          <a:p>
            <a:r>
              <a:rPr lang="uk-UA" sz="1600" dirty="0"/>
              <a:t> </a:t>
            </a:r>
            <a:br>
              <a:rPr lang="uk-UA" sz="1600" dirty="0"/>
            </a:br>
            <a:r>
              <a:rPr lang="uk-UA" sz="1600" b="1" dirty="0">
                <a:solidFill>
                  <a:srgbClr val="C00000"/>
                </a:solidFill>
              </a:rPr>
              <a:t>6,6 мільйонів</a:t>
            </a:r>
            <a:r>
              <a:rPr lang="uk-UA" sz="1600" dirty="0"/>
              <a:t> людей були переміщені всередині України (ВПО).</a:t>
            </a:r>
          </a:p>
          <a:p>
            <a:br>
              <a:rPr lang="uk-UA" sz="1600" dirty="0"/>
            </a:br>
            <a:r>
              <a:rPr lang="uk-UA" sz="1600" b="1" dirty="0">
                <a:solidFill>
                  <a:srgbClr val="C00000"/>
                </a:solidFill>
              </a:rPr>
              <a:t>13 мільйонів </a:t>
            </a:r>
            <a:r>
              <a:rPr lang="uk-UA" sz="1600" dirty="0"/>
              <a:t>людей, за оцінками, перебувають у постраждалих районах, або не можуть виїхати через підвищені ризики небезпеки (як от руйнування мостів і доріг), а також відсутність ресурсів або інформації для пошуку безпеки та проживання. </a:t>
            </a:r>
          </a:p>
          <a:p>
            <a:endParaRPr lang="uk-UA" sz="1600" dirty="0"/>
          </a:p>
          <a:p>
            <a:r>
              <a:rPr lang="uk-UA" sz="1600" dirty="0"/>
              <a:t>В Україні багато людей, які опинилися в пастці, не можуть задовольнити свої базові потреби, включаючи їжу, воду та ліки. Доставка життєво необхідної допомоги залишається складною через відсутність безпечного доступу серед інших проблем.</a:t>
            </a:r>
          </a:p>
          <a:p>
            <a:endParaRPr lang="uk-UA" sz="1600" dirty="0"/>
          </a:p>
          <a:p>
            <a:r>
              <a:rPr lang="uk-UA" sz="1600" b="1" dirty="0">
                <a:solidFill>
                  <a:srgbClr val="C00000"/>
                </a:solidFill>
              </a:rPr>
              <a:t>Станом на  14 серпня Управління Верховного комісара ООН з прав людини (UNOCHR) зафіксувало:</a:t>
            </a:r>
            <a:br>
              <a:rPr lang="uk-UA" sz="1600" b="1" dirty="0">
                <a:solidFill>
                  <a:srgbClr val="C00000"/>
                </a:solidFill>
              </a:rPr>
            </a:br>
            <a:br>
              <a:rPr lang="uk-UA" sz="1600" dirty="0"/>
            </a:br>
            <a:r>
              <a:rPr lang="uk-UA" sz="1600" b="1" dirty="0">
                <a:solidFill>
                  <a:srgbClr val="C00000"/>
                </a:solidFill>
              </a:rPr>
              <a:t>12 867 постраждалих</a:t>
            </a:r>
            <a:r>
              <a:rPr lang="uk-UA" sz="1600" dirty="0">
                <a:solidFill>
                  <a:srgbClr val="C00000"/>
                </a:solidFill>
              </a:rPr>
              <a:t> серед цивільного населення  України: </a:t>
            </a:r>
            <a:r>
              <a:rPr lang="uk-UA" sz="1600" b="1" dirty="0">
                <a:solidFill>
                  <a:srgbClr val="C00000"/>
                </a:solidFill>
              </a:rPr>
              <a:t>5401  вбитих, 7466 поранених.</a:t>
            </a:r>
            <a:br>
              <a:rPr lang="uk-UA" sz="1600" b="1" dirty="0">
                <a:solidFill>
                  <a:srgbClr val="C00000"/>
                </a:solidFill>
              </a:rPr>
            </a:br>
            <a:r>
              <a:rPr lang="uk-UA" sz="1600" b="1" dirty="0">
                <a:solidFill>
                  <a:srgbClr val="C00000"/>
                </a:solidFill>
              </a:rPr>
              <a:t>1063 дитини </a:t>
            </a:r>
            <a:r>
              <a:rPr lang="uk-UA" sz="1600" dirty="0"/>
              <a:t>постраждали в Україні за офіційною інформацією  офісу Генерального прокурору України, а саме ювенальних прокурорів, </a:t>
            </a:r>
            <a:r>
              <a:rPr lang="uk-UA" sz="1600" b="1" dirty="0">
                <a:solidFill>
                  <a:srgbClr val="C00000"/>
                </a:solidFill>
              </a:rPr>
              <a:t>361 дитина загинула, та понад 702 </a:t>
            </a:r>
            <a:r>
              <a:rPr lang="uk-UA" sz="1600" dirty="0"/>
              <a:t>отримали поранення.</a:t>
            </a:r>
            <a:endParaRPr lang="uk-UA" dirty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D6C5D1CD-993F-46E1-A59F-EB867ED23338}"/>
              </a:ext>
            </a:extLst>
          </p:cNvPr>
          <p:cNvSpPr/>
          <p:nvPr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00B3ADB9-800B-4FC4-8C49-5ADF5D464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92" y="130144"/>
            <a:ext cx="361950" cy="1397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881913-AF33-49F5-8254-EB4043EA1B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22" r="79577" b="14854"/>
          <a:stretch/>
        </p:blipFill>
        <p:spPr>
          <a:xfrm>
            <a:off x="730999" y="590530"/>
            <a:ext cx="3554434" cy="585271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05220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D40985D-1EEB-40C8-B736-4ED2C18B595E}"/>
              </a:ext>
            </a:extLst>
          </p:cNvPr>
          <p:cNvSpPr/>
          <p:nvPr/>
        </p:nvSpPr>
        <p:spPr>
          <a:xfrm>
            <a:off x="1032708" y="276051"/>
            <a:ext cx="10770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ОГЛЯД СИТУАЦ</a:t>
            </a:r>
            <a:r>
              <a:rPr lang="uk-UA" sz="2800" dirty="0">
                <a:solidFill>
                  <a:srgbClr val="C00000"/>
                </a:solidFill>
              </a:rPr>
              <a:t>ІЇ В УКРАЇНІ ЗГІДНО ЗВІТІВ ТА РЕСУРСІВ</a:t>
            </a:r>
          </a:p>
          <a:p>
            <a:r>
              <a:rPr lang="uk-UA" sz="2800" dirty="0">
                <a:solidFill>
                  <a:srgbClr val="C00000"/>
                </a:solidFill>
              </a:rPr>
              <a:t>ДЕРЖАВНОЇ СЛУЖБИ З НАДЗВИЧАЙНИХ СИТУАЦІЙ УКРАЇНИ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682BC15-43AF-45AA-B380-FBBA5216AAEF}"/>
              </a:ext>
            </a:extLst>
          </p:cNvPr>
          <p:cNvSpPr/>
          <p:nvPr/>
        </p:nvSpPr>
        <p:spPr>
          <a:xfrm>
            <a:off x="1032708" y="5652930"/>
            <a:ext cx="7038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Щодо розмінування підрозділами ДСНС території України</a:t>
            </a:r>
          </a:p>
          <a:p>
            <a:r>
              <a:rPr lang="ru-RU" dirty="0">
                <a:hlinkClick r:id="rId3"/>
              </a:rPr>
              <a:t>https://dsns.gov.ua/map-demining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130DF0A-EC12-44F0-812C-AF77B9EADD94}"/>
              </a:ext>
            </a:extLst>
          </p:cNvPr>
          <p:cNvSpPr/>
          <p:nvPr/>
        </p:nvSpPr>
        <p:spPr>
          <a:xfrm>
            <a:off x="1032708" y="1410355"/>
            <a:ext cx="56775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Інтерактивна мапа територій, які потенційно можуть бути забруднені вибухонебезпечними предметами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</a:rPr>
              <a:t>На цій мапі відображаються місця, на яких вже виявлено або ймовірно знаходяться боєприпаси згідно наявної в ДСНС інформації.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</a:rPr>
              <a:t>Зазначені райони піддавалися інтенсивним обстрілам або перебували під тимчасовою окупацією та як наслідок несуть потенційну загрозу для населення.</a:t>
            </a:r>
          </a:p>
          <a:p>
            <a:r>
              <a:rPr lang="ru-RU" dirty="0">
                <a:solidFill>
                  <a:srgbClr val="000000"/>
                </a:solidFill>
              </a:rPr>
              <a:t> </a:t>
            </a:r>
            <a:endParaRPr lang="ru-RU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896591-799E-403B-945D-2FDD40BCE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4" t="17922" r="7347" b="11776"/>
          <a:stretch/>
        </p:blipFill>
        <p:spPr>
          <a:xfrm>
            <a:off x="6946556" y="1535543"/>
            <a:ext cx="4729629" cy="2148747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F074827-6AEA-425B-9D8D-62A4B73DA1F2}"/>
              </a:ext>
            </a:extLst>
          </p:cNvPr>
          <p:cNvSpPr/>
          <p:nvPr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B899F69E-F8A5-4674-8401-729D42EDA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92" y="130144"/>
            <a:ext cx="361950" cy="1397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E6F1EEC6-5EE2-4E58-B8B5-83ABD2B003F5}"/>
              </a:ext>
            </a:extLst>
          </p:cNvPr>
          <p:cNvSpPr/>
          <p:nvPr/>
        </p:nvSpPr>
        <p:spPr>
          <a:xfrm>
            <a:off x="1032708" y="4122128"/>
            <a:ext cx="10513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</a:rPr>
              <a:t>ДСНС  України рекомендує використовувати інформацію з інтерактивної карти при відвідуванні місць на яких велися бойові дії, а також у разі виявлення вибухонебезпечних предметів повідомляти до ДСНС</a:t>
            </a:r>
            <a:r>
              <a:rPr lang="ru-RU" dirty="0">
                <a:solidFill>
                  <a:srgbClr val="000000"/>
                </a:solidFill>
              </a:rPr>
              <a:t>.   </a:t>
            </a:r>
            <a:r>
              <a:rPr lang="en-US" dirty="0">
                <a:solidFill>
                  <a:srgbClr val="000000"/>
                </a:solidFill>
                <a:hlinkClick r:id="rId7"/>
              </a:rPr>
              <a:t>https://mine.dsns.gov.ua/</a:t>
            </a:r>
            <a:endParaRPr lang="uk-U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70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7DC9C5E-5987-4E68-9A83-D25BC6A7B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4" t="19531" r="17730" b="8695"/>
          <a:stretch/>
        </p:blipFill>
        <p:spPr>
          <a:xfrm>
            <a:off x="1358645" y="1741269"/>
            <a:ext cx="6705611" cy="4548583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6D3B737-A68B-4654-AE25-6BB650D723CE}"/>
              </a:ext>
            </a:extLst>
          </p:cNvPr>
          <p:cNvSpPr/>
          <p:nvPr/>
        </p:nvSpPr>
        <p:spPr>
          <a:xfrm>
            <a:off x="1527457" y="1226715"/>
            <a:ext cx="5226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>
                <a:cs typeface="Arial" panose="020B0604020202020204" pitchFamily="34" charset="0"/>
              </a:rPr>
              <a:t> Картування  подій конфлікту  </a:t>
            </a:r>
            <a:r>
              <a:rPr lang="en-GB" i="1" dirty="0">
                <a:cs typeface="Arial" panose="020B0604020202020204" pitchFamily="34" charset="0"/>
              </a:rPr>
              <a:t>/ </a:t>
            </a:r>
            <a:r>
              <a:rPr lang="en-GB" i="1" dirty="0">
                <a:cs typeface="Arial" panose="020B0604020202020204" pitchFamily="34" charset="0"/>
                <a:hlinkClick r:id="rId3"/>
              </a:rPr>
              <a:t>GICHD Dashboard  </a:t>
            </a:r>
            <a:endParaRPr lang="en-GB" i="1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19BD56B-DDC3-4B1C-B989-6E7149261B5F}"/>
              </a:ext>
            </a:extLst>
          </p:cNvPr>
          <p:cNvSpPr/>
          <p:nvPr/>
        </p:nvSpPr>
        <p:spPr>
          <a:xfrm>
            <a:off x="8506265" y="1741269"/>
            <a:ext cx="2410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cs typeface="Arial" panose="020B0604020202020204" pitchFamily="34" charset="0"/>
              </a:rPr>
              <a:t> Вибухонебезпечні предмети в Україні </a:t>
            </a:r>
            <a:r>
              <a:rPr lang="en-GB" i="1" dirty="0">
                <a:cs typeface="Arial" panose="020B0604020202020204" pitchFamily="34" charset="0"/>
              </a:rPr>
              <a:t> </a:t>
            </a:r>
          </a:p>
          <a:p>
            <a:r>
              <a:rPr lang="en-GB" i="1" dirty="0">
                <a:cs typeface="Arial" panose="020B0604020202020204" pitchFamily="34" charset="0"/>
                <a:hlinkClick r:id="rId4"/>
              </a:rPr>
              <a:t>GICHD Guide</a:t>
            </a:r>
            <a:r>
              <a:rPr lang="en-GB" i="1" dirty="0"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B1271719-3550-450E-898D-B7AFCF924D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70" t="19593" r="26454" b="22419"/>
          <a:stretch/>
        </p:blipFill>
        <p:spPr>
          <a:xfrm>
            <a:off x="8390961" y="2851539"/>
            <a:ext cx="2856225" cy="3237723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F5ADCB58-6314-4183-BC7A-874061B9406B}"/>
              </a:ext>
            </a:extLst>
          </p:cNvPr>
          <p:cNvSpPr/>
          <p:nvPr/>
        </p:nvSpPr>
        <p:spPr>
          <a:xfrm>
            <a:off x="1232036" y="264533"/>
            <a:ext cx="10176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КОРОТКА ІНФОРМАЦІЯ ПРО ЗАБРУДНЕННЯ ВИБУХОНЕБЕЗПЕЧНИМИ ПРЕДМЕТАМИ (ВНП) В УКРАЇНІ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0C748B2-BE4C-4BE5-8C69-92423E70A3A2}"/>
              </a:ext>
            </a:extLst>
          </p:cNvPr>
          <p:cNvSpPr/>
          <p:nvPr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A77AF551-93E6-4985-B212-21693BC77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892" y="130144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59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34FE73AD-673F-A966-9453-3F24402A8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159" y="309034"/>
            <a:ext cx="10657416" cy="1965666"/>
          </a:xfrm>
        </p:spPr>
        <p:txBody>
          <a:bodyPr/>
          <a:lstStyle/>
          <a:p>
            <a:r>
              <a:rPr lang="uk-UA" sz="1800" dirty="0"/>
              <a:t>Навесні </a:t>
            </a:r>
            <a:r>
              <a:rPr lang="en-US" sz="1800" dirty="0"/>
              <a:t>DRC</a:t>
            </a:r>
            <a:r>
              <a:rPr lang="uk-UA" sz="1800" dirty="0"/>
              <a:t> провело опитування щодо оцінки потреб:</a:t>
            </a:r>
            <a:br>
              <a:rPr lang="uk-UA" sz="1800" dirty="0"/>
            </a:br>
            <a:r>
              <a:rPr lang="uk-UA" sz="1800" dirty="0"/>
              <a:t>Загалом в онлайн-опитуванні взяло участь 1,924 респонденти віком від 12 до 92 років. Більшість опитаної аудиторії становили жінки (75,88%), а частка чоловіків склала 24,12%. За віком більшість респондентів була зосереджена у діапазоні від 35 до 69 років. Своє місце проживання з початком війни змінили 51,87% опитаних, а 48,13% нікуди не виїжджали.</a:t>
            </a:r>
          </a:p>
          <a:p>
            <a:r>
              <a:rPr lang="uk-UA" sz="1800" dirty="0"/>
              <a:t>З загальної кількості респондентів 60,34% планують повертатися до місця постійного проживання, 11,17% не визначилися, а 2,13% не планують повертатися додому.</a:t>
            </a:r>
          </a:p>
        </p:txBody>
      </p:sp>
      <p:graphicFrame>
        <p:nvGraphicFramePr>
          <p:cNvPr id="14" name="Діаграма 13">
            <a:extLst>
              <a:ext uri="{FF2B5EF4-FFF2-40B4-BE49-F238E27FC236}">
                <a16:creationId xmlns:a16="http://schemas.microsoft.com/office/drawing/2014/main" id="{AD26F9F8-5A30-AA7E-E2DF-5C909FF39C60}"/>
              </a:ext>
            </a:extLst>
          </p:cNvPr>
          <p:cNvGraphicFramePr/>
          <p:nvPr>
            <p:extLst/>
          </p:nvPr>
        </p:nvGraphicFramePr>
        <p:xfrm>
          <a:off x="6383867" y="2709334"/>
          <a:ext cx="5328709" cy="3839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Місце для діаграми 17">
            <a:extLst>
              <a:ext uri="{FF2B5EF4-FFF2-40B4-BE49-F238E27FC236}">
                <a16:creationId xmlns:a16="http://schemas.microsoft.com/office/drawing/2014/main" id="{19BFBF49-E04C-143C-BA56-CD51CDED9673}"/>
              </a:ext>
            </a:extLst>
          </p:cNvPr>
          <p:cNvGraphicFramePr>
            <a:graphicFrameLocks noGrp="1"/>
          </p:cNvGraphicFramePr>
          <p:nvPr>
            <p:ph type="chart" sz="quarter" idx="11"/>
            <p:extLst/>
          </p:nvPr>
        </p:nvGraphicFramePr>
        <p:xfrm>
          <a:off x="1055159" y="2709334"/>
          <a:ext cx="5088467" cy="3839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3727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category"/>
        </p:bldSub>
      </p:bldGraphic>
      <p:bldGraphic spid="18" grpId="0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78D9E232-0180-0623-7D73-0C81BEDB6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706" y="2255050"/>
            <a:ext cx="6274191" cy="2905924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1800" dirty="0"/>
              <a:t>Більшість опитаних вважає що, ситуація із забрудненням вибухонебезпечними предметами (ВП) на території їх теперішнього проживання є небезпечною:</a:t>
            </a:r>
          </a:p>
          <a:p>
            <a:pPr lvl="1"/>
            <a:r>
              <a:rPr lang="uk-UA" sz="1800" dirty="0"/>
              <a:t>Дуже небезпечною (багато ВП, відомі випадки постраждалих від мін) — 26,30%</a:t>
            </a:r>
          </a:p>
          <a:p>
            <a:pPr lvl="1"/>
            <a:r>
              <a:rPr lang="uk-UA" sz="1800" dirty="0"/>
              <a:t>Безпечною (ВП немає) — 20,27%</a:t>
            </a:r>
          </a:p>
          <a:p>
            <a:pPr lvl="1"/>
            <a:r>
              <a:rPr lang="uk-UA" sz="1800" dirty="0"/>
              <a:t>Важко відповісти / Не знаю — 19,33%</a:t>
            </a:r>
          </a:p>
          <a:p>
            <a:pPr lvl="1"/>
            <a:r>
              <a:rPr lang="uk-UA" sz="1800" dirty="0"/>
              <a:t>Небезпечною (ВП є, але без постраждалих) — 17,98%</a:t>
            </a:r>
          </a:p>
          <a:p>
            <a:pPr lvl="1"/>
            <a:r>
              <a:rPr lang="uk-UA" sz="1800" dirty="0"/>
              <a:t>Дещо небезпечною (ймовірно ВП є, але їх досі не знаходили) — 16,11%</a:t>
            </a:r>
          </a:p>
        </p:txBody>
      </p:sp>
      <p:graphicFrame>
        <p:nvGraphicFramePr>
          <p:cNvPr id="5" name="Місце для діаграми 4">
            <a:extLst>
              <a:ext uri="{FF2B5EF4-FFF2-40B4-BE49-F238E27FC236}">
                <a16:creationId xmlns:a16="http://schemas.microsoft.com/office/drawing/2014/main" id="{5E512AFC-FA2E-C267-E094-47F3BD04BC99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618718675"/>
              </p:ext>
            </p:extLst>
          </p:nvPr>
        </p:nvGraphicFramePr>
        <p:xfrm>
          <a:off x="7104185" y="450166"/>
          <a:ext cx="4608391" cy="623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2861018-04EB-4576-A267-A1743AAE7F5D}"/>
              </a:ext>
            </a:extLst>
          </p:cNvPr>
          <p:cNvSpPr txBox="1"/>
          <p:nvPr/>
        </p:nvSpPr>
        <p:spPr>
          <a:xfrm>
            <a:off x="829994" y="450166"/>
            <a:ext cx="6274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ОПИС СИТУАЦІЇ З ЗАБРУДНЕННЯМ МІНАМИ ТА ВИБУХОНЕБЕЗПЕЧНИМИ ПРЕДМЕТАМИ ЗГІДНО ОПИТУВАННЯ</a:t>
            </a:r>
            <a:r>
              <a:rPr lang="en-US" b="1" dirty="0">
                <a:solidFill>
                  <a:srgbClr val="C00000"/>
                </a:solidFill>
              </a:rPr>
              <a:t> (</a:t>
            </a:r>
            <a:r>
              <a:rPr lang="uk-UA" b="1" dirty="0">
                <a:solidFill>
                  <a:srgbClr val="C00000"/>
                </a:solidFill>
              </a:rPr>
              <a:t>ОЦІНКА ПОТРЕБ), </a:t>
            </a:r>
            <a:r>
              <a:rPr lang="en-US" b="1" dirty="0">
                <a:solidFill>
                  <a:srgbClr val="C00000"/>
                </a:solidFill>
              </a:rPr>
              <a:t>DRC</a:t>
            </a:r>
            <a:r>
              <a:rPr lang="uk-UA" b="1" dirty="0">
                <a:solidFill>
                  <a:srgbClr val="C00000"/>
                </a:solidFill>
              </a:rPr>
              <a:t> (травень, 2022)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11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78D9E232-0180-0623-7D73-0C81BEDB6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2575" y="309034"/>
            <a:ext cx="3600000" cy="6239933"/>
          </a:xfrm>
        </p:spPr>
        <p:txBody>
          <a:bodyPr wrap="square" anchor="ctr">
            <a:noAutofit/>
          </a:bodyPr>
          <a:lstStyle/>
          <a:p>
            <a:r>
              <a:rPr lang="ru-RU" dirty="0"/>
              <a:t>48,7% </a:t>
            </a:r>
            <a:r>
              <a:rPr lang="uk-UA" dirty="0"/>
              <a:t>респондентів швидкої оцінки потреб стикалися з певним типом ВП</a:t>
            </a:r>
            <a:r>
              <a:rPr lang="en-US" dirty="0"/>
              <a:t>.</a:t>
            </a:r>
          </a:p>
          <a:p>
            <a:r>
              <a:rPr lang="ru-RU" dirty="0"/>
              <a:t>З них 9,15% </a:t>
            </a:r>
            <a:r>
              <a:rPr lang="uk-UA" dirty="0"/>
              <a:t>не змогли точно сказати, який саме </a:t>
            </a:r>
            <a:r>
              <a:rPr lang="ru-RU" dirty="0"/>
              <a:t>тип ВП</a:t>
            </a:r>
            <a:r>
              <a:rPr lang="en-US" dirty="0"/>
              <a:t>.</a:t>
            </a:r>
          </a:p>
          <a:p>
            <a:r>
              <a:rPr lang="uk-UA" dirty="0"/>
              <a:t>З іншого боку, 51,3% респондентів не стикалися </a:t>
            </a:r>
            <a:r>
              <a:rPr lang="ru-RU" dirty="0"/>
              <a:t>з ВП</a:t>
            </a:r>
            <a:r>
              <a:rPr lang="en-US" dirty="0"/>
              <a:t>.</a:t>
            </a:r>
            <a:endParaRPr lang="uk-UA" dirty="0"/>
          </a:p>
        </p:txBody>
      </p:sp>
      <p:graphicFrame>
        <p:nvGraphicFramePr>
          <p:cNvPr id="10" name="Місце для діаграми 9">
            <a:extLst>
              <a:ext uri="{FF2B5EF4-FFF2-40B4-BE49-F238E27FC236}">
                <a16:creationId xmlns:a16="http://schemas.microsoft.com/office/drawing/2014/main" id="{F40F8D49-5349-5114-DBA6-D52E6B8296AA}"/>
              </a:ext>
            </a:extLst>
          </p:cNvPr>
          <p:cNvGraphicFramePr>
            <a:graphicFrameLocks noGrp="1"/>
          </p:cNvGraphicFramePr>
          <p:nvPr>
            <p:ph type="chart" sz="quarter" idx="11"/>
            <p:extLst/>
          </p:nvPr>
        </p:nvGraphicFramePr>
        <p:xfrm>
          <a:off x="1055159" y="309034"/>
          <a:ext cx="7057417" cy="623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225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category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іаграма 7">
            <a:extLst>
              <a:ext uri="{FF2B5EF4-FFF2-40B4-BE49-F238E27FC236}">
                <a16:creationId xmlns:a16="http://schemas.microsoft.com/office/drawing/2014/main" id="{B6B719AA-9BB6-CBD1-730D-EDB93FFAA1CB}"/>
              </a:ext>
            </a:extLst>
          </p:cNvPr>
          <p:cNvGraphicFramePr/>
          <p:nvPr>
            <p:extLst/>
          </p:nvPr>
        </p:nvGraphicFramePr>
        <p:xfrm>
          <a:off x="1055160" y="309034"/>
          <a:ext cx="10657417" cy="52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78D9E232-0180-0623-7D73-0C81BEDB6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5250" y="83951"/>
            <a:ext cx="3896750" cy="1845349"/>
          </a:xfrm>
        </p:spPr>
        <p:txBody>
          <a:bodyPr wrap="square" anchor="ctr">
            <a:noAutofit/>
          </a:bodyPr>
          <a:lstStyle/>
          <a:p>
            <a:r>
              <a:rPr lang="uk-UA" sz="1800" dirty="0"/>
              <a:t>Серед тих респондентів, які стикалися з ВП </a:t>
            </a:r>
            <a:r>
              <a:rPr lang="ru-RU" sz="1800" dirty="0"/>
              <a:t>і </a:t>
            </a:r>
            <a:r>
              <a:rPr lang="uk-UA" sz="1800" dirty="0"/>
              <a:t>змогли ідентифікувати їх за наданими </a:t>
            </a:r>
            <a:r>
              <a:rPr lang="ru-RU" sz="1800" dirty="0"/>
              <a:t>схемами</a:t>
            </a:r>
            <a:r>
              <a:rPr lang="uk-UA" sz="1800" dirty="0"/>
              <a:t> (39,55%), відбувся наступний розподіл:</a:t>
            </a:r>
          </a:p>
        </p:txBody>
      </p:sp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52E83A3C-AE22-427E-73C1-E448404AF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289" y="5615516"/>
            <a:ext cx="933450" cy="933450"/>
          </a:xfrm>
          <a:prstGeom prst="rect">
            <a:avLst/>
          </a:prstGeom>
        </p:spPr>
      </p:pic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CCB8F7E8-637F-94E3-D2C9-3A1BCF4FC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1500" y="5615516"/>
            <a:ext cx="933450" cy="933450"/>
          </a:xfrm>
          <a:prstGeom prst="rect">
            <a:avLst/>
          </a:prstGeom>
        </p:spPr>
      </p:pic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4FECB8E3-C9C5-2CBA-C536-59C4063FEA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8710" y="5615516"/>
            <a:ext cx="933450" cy="933450"/>
          </a:xfrm>
          <a:prstGeom prst="rect">
            <a:avLst/>
          </a:prstGeom>
        </p:spPr>
      </p:pic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0F344F86-0037-AEEE-9589-DB38FC382F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45921" y="5615516"/>
            <a:ext cx="933450" cy="933450"/>
          </a:xfrm>
          <a:prstGeom prst="rect">
            <a:avLst/>
          </a:prstGeom>
        </p:spPr>
      </p:pic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0BFAA122-44EF-38A1-8003-B98DF8885A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93132" y="5615516"/>
            <a:ext cx="933450" cy="933450"/>
          </a:xfrm>
          <a:prstGeom prst="rect">
            <a:avLst/>
          </a:prstGeom>
        </p:spPr>
      </p:pic>
      <p:pic>
        <p:nvPicPr>
          <p:cNvPr id="15" name="Графіка 14">
            <a:extLst>
              <a:ext uri="{FF2B5EF4-FFF2-40B4-BE49-F238E27FC236}">
                <a16:creationId xmlns:a16="http://schemas.microsoft.com/office/drawing/2014/main" id="{A77B2C0E-5CBF-21A0-124A-07C6D9CA3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40342" y="5615516"/>
            <a:ext cx="933450" cy="933450"/>
          </a:xfrm>
          <a:prstGeom prst="rect">
            <a:avLst/>
          </a:prstGeom>
        </p:spPr>
      </p:pic>
      <p:pic>
        <p:nvPicPr>
          <p:cNvPr id="17" name="Графіка 16">
            <a:extLst>
              <a:ext uri="{FF2B5EF4-FFF2-40B4-BE49-F238E27FC236}">
                <a16:creationId xmlns:a16="http://schemas.microsoft.com/office/drawing/2014/main" id="{960E0D67-301A-7946-DD59-42D8312B8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87553" y="5615516"/>
            <a:ext cx="933450" cy="933450"/>
          </a:xfrm>
          <a:prstGeom prst="rect">
            <a:avLst/>
          </a:prstGeom>
        </p:spPr>
      </p:pic>
      <p:pic>
        <p:nvPicPr>
          <p:cNvPr id="19" name="Графіка 18">
            <a:extLst>
              <a:ext uri="{FF2B5EF4-FFF2-40B4-BE49-F238E27FC236}">
                <a16:creationId xmlns:a16="http://schemas.microsoft.com/office/drawing/2014/main" id="{45EACDF0-F7C7-F433-30EB-7907ACDDD8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34764" y="5615516"/>
            <a:ext cx="933450" cy="933450"/>
          </a:xfrm>
          <a:prstGeom prst="rect">
            <a:avLst/>
          </a:prstGeom>
        </p:spPr>
      </p:pic>
      <p:pic>
        <p:nvPicPr>
          <p:cNvPr id="21" name="Графіка 20">
            <a:extLst>
              <a:ext uri="{FF2B5EF4-FFF2-40B4-BE49-F238E27FC236}">
                <a16:creationId xmlns:a16="http://schemas.microsoft.com/office/drawing/2014/main" id="{628D570E-AFC9-BF32-13D6-DF75ED8DD4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581974" y="5615516"/>
            <a:ext cx="933450" cy="933450"/>
          </a:xfrm>
          <a:prstGeom prst="rect">
            <a:avLst/>
          </a:prstGeom>
        </p:spPr>
      </p:pic>
      <p:pic>
        <p:nvPicPr>
          <p:cNvPr id="23" name="Графіка 22">
            <a:extLst>
              <a:ext uri="{FF2B5EF4-FFF2-40B4-BE49-F238E27FC236}">
                <a16:creationId xmlns:a16="http://schemas.microsoft.com/office/drawing/2014/main" id="{4EC937C4-5D3F-D8B6-381F-66823F03B01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29186" y="5615516"/>
            <a:ext cx="9334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"/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"/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"/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"/>
                            </p:stCondLst>
                            <p:childTnLst>
                              <p:par>
                                <p:cTn id="5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5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"/>
                            </p:stCondLst>
                            <p:childTnLst>
                              <p:par>
                                <p:cTn id="7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50"/>
                            </p:stCondLst>
                            <p:childTnLst>
                              <p:par>
                                <p:cTn id="7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00"/>
                            </p:stCondLst>
                            <p:childTnLst>
                              <p:par>
                                <p:cTn id="8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85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100"/>
                            </p:stCondLst>
                            <p:childTnLst>
                              <p:par>
                                <p:cTn id="9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5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78D9E232-0180-0623-7D73-0C81BEDB6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076" y="801858"/>
            <a:ext cx="4795309" cy="4959318"/>
          </a:xfrm>
        </p:spPr>
        <p:txBody>
          <a:bodyPr wrap="square" anchor="ctr">
            <a:noAutofit/>
          </a:bodyPr>
          <a:lstStyle/>
          <a:p>
            <a:r>
              <a:rPr lang="uk-UA" sz="2400" dirty="0"/>
              <a:t>56,5% опитаних не змогли чітко відповісти, хто наражається на найбільший ризик нещасних випадків від ВП або вважали, що ризик однаковий як для цивільних, так і для військових.</a:t>
            </a:r>
          </a:p>
          <a:p>
            <a:pPr marL="0" indent="0">
              <a:buNone/>
            </a:pPr>
            <a:endParaRPr lang="uk-UA" sz="2400" dirty="0"/>
          </a:p>
          <a:p>
            <a:r>
              <a:rPr lang="uk-UA" sz="2400" dirty="0"/>
              <a:t>30,61% респондентів вважали, що на більший ризик наражаються цивільні, ніж військові. А 12,86% впевнені, що військові мають вищі ризики наразитися на нещасний випадок від ВП.</a:t>
            </a:r>
          </a:p>
        </p:txBody>
      </p:sp>
      <p:graphicFrame>
        <p:nvGraphicFramePr>
          <p:cNvPr id="6" name="Місце для діаграми 5">
            <a:extLst>
              <a:ext uri="{FF2B5EF4-FFF2-40B4-BE49-F238E27FC236}">
                <a16:creationId xmlns:a16="http://schemas.microsoft.com/office/drawing/2014/main" id="{A5613338-4F62-602A-279E-7441C7C449F9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887264757"/>
              </p:ext>
            </p:extLst>
          </p:nvPr>
        </p:nvGraphicFramePr>
        <p:xfrm>
          <a:off x="6624109" y="309034"/>
          <a:ext cx="5088467" cy="623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0480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5D2FB60-F681-49E4-B000-70D2A1D87E03}"/>
              </a:ext>
            </a:extLst>
          </p:cNvPr>
          <p:cNvSpPr/>
          <p:nvPr/>
        </p:nvSpPr>
        <p:spPr>
          <a:xfrm>
            <a:off x="7690338" y="697716"/>
            <a:ext cx="41124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/>
              <a:t> </a:t>
            </a:r>
            <a:r>
              <a:rPr lang="uk-UA" dirty="0"/>
              <a:t>Микола*, 10-річний хлопчик, який живе в маленькому селі Чернігівської області, проїхав кілька кілометрів на велосипеді до місця, де виявили знищену САУ 2С19, щоб зібрати боєприпаси, розкидані в цьому районі, і показати їх друзям. Через закриті школи (а деякі зруйновані та/або, як повідомляється, забруднені в цьому районі), він і його друзі кидали знайдені боєприпаси (стрілецьку зброю калібру 5,65 мм) у вогонь, щоб спостерігати, як вони вибухають. Не знаючи про ризики, пов’язані з вибухонебезпечними предметами, діти ризикують подорожувати на забруднені території та збирати боєприпаси, що не вибухнули. </a:t>
            </a:r>
            <a:endParaRPr lang="en-US" sz="1400" dirty="0"/>
          </a:p>
        </p:txBody>
      </p:sp>
      <p:pic>
        <p:nvPicPr>
          <p:cNvPr id="3" name="Picture 2" descr="A picture containing outdoor, ground, laying, dirt&#10;&#10;Description automatically generated">
            <a:extLst>
              <a:ext uri="{FF2B5EF4-FFF2-40B4-BE49-F238E27FC236}">
                <a16:creationId xmlns:a16="http://schemas.microsoft.com/office/drawing/2014/main" id="{D9203E19-7A89-4CB4-974E-F75150011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7241" r="24473" b="8505"/>
          <a:stretch/>
        </p:blipFill>
        <p:spPr>
          <a:xfrm>
            <a:off x="0" y="0"/>
            <a:ext cx="694944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80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5AFDDC-92F0-48F7-ADEC-2BDE59EF7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039"/>
            <a:ext cx="12192000" cy="689794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B75980-7AA1-4940-83AF-FD08C17F0786}"/>
              </a:ext>
            </a:extLst>
          </p:cNvPr>
          <p:cNvSpPr/>
          <p:nvPr/>
        </p:nvSpPr>
        <p:spPr>
          <a:xfrm>
            <a:off x="1505243" y="2447785"/>
            <a:ext cx="8623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93F35-18AC-4B25-B359-F30B0F9763C1}"/>
              </a:ext>
            </a:extLst>
          </p:cNvPr>
          <p:cNvSpPr txBox="1"/>
          <p:nvPr/>
        </p:nvSpPr>
        <p:spPr>
          <a:xfrm>
            <a:off x="478299" y="5834503"/>
            <a:ext cx="1029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</a:rPr>
              <a:t>03 липня, 2023р. </a:t>
            </a:r>
          </a:p>
          <a:p>
            <a:r>
              <a:rPr lang="uk-UA" sz="1600" dirty="0">
                <a:solidFill>
                  <a:schemeClr val="bg1"/>
                </a:solidFill>
              </a:rPr>
              <a:t>Олена Сівер - Провідний спеціаліст з інформування про мінну небезпеку, </a:t>
            </a:r>
            <a:r>
              <a:rPr lang="en-US" sz="1600" dirty="0">
                <a:solidFill>
                  <a:schemeClr val="bg1"/>
                </a:solidFill>
              </a:rPr>
              <a:t>DRC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B8BFAEF-E205-4B05-BF68-89EBC01BE513}"/>
              </a:ext>
            </a:extLst>
          </p:cNvPr>
          <p:cNvSpPr/>
          <p:nvPr/>
        </p:nvSpPr>
        <p:spPr>
          <a:xfrm>
            <a:off x="1525194" y="3974307"/>
            <a:ext cx="9453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UA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1B43811E-EE08-45E3-904F-F6499E8B7FDA}"/>
              </a:ext>
            </a:extLst>
          </p:cNvPr>
          <p:cNvSpPr/>
          <p:nvPr/>
        </p:nvSpPr>
        <p:spPr>
          <a:xfrm>
            <a:off x="864585" y="2861431"/>
            <a:ext cx="99048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ІНФОРМУВАННЯ НАСЕЛЕННЯ ПРО РИЗИКІ, ПОВ</a:t>
            </a:r>
            <a:r>
              <a:rPr lang="en-US" sz="2400" dirty="0">
                <a:solidFill>
                  <a:schemeClr val="bg1"/>
                </a:solidFill>
              </a:rPr>
              <a:t>’</a:t>
            </a:r>
            <a:r>
              <a:rPr lang="uk-UA" sz="2400" dirty="0">
                <a:solidFill>
                  <a:schemeClr val="bg1"/>
                </a:solidFill>
              </a:rPr>
              <a:t>ЯЗАНІ З МІНАМИ ТА ВИБУХОНЕБЕЗПЕЧНИХ ЗАЛИШКІВ ВІЙНИ,</a:t>
            </a:r>
            <a:br>
              <a:rPr lang="uk-UA" sz="2400" dirty="0">
                <a:solidFill>
                  <a:schemeClr val="bg1"/>
                </a:solidFill>
              </a:rPr>
            </a:br>
            <a:r>
              <a:rPr lang="uk-UA" sz="2400" dirty="0">
                <a:solidFill>
                  <a:schemeClr val="bg1"/>
                </a:solidFill>
              </a:rPr>
              <a:t>ЯК КОМПОНЕНТ ОСВІТНЬОГО ПРОЦЕСУ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78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5AFDDC-92F0-48F7-ADEC-2BDE59EF7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946"/>
            <a:ext cx="12192000" cy="689794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B75980-7AA1-4940-83AF-FD08C17F0786}"/>
              </a:ext>
            </a:extLst>
          </p:cNvPr>
          <p:cNvSpPr/>
          <p:nvPr/>
        </p:nvSpPr>
        <p:spPr>
          <a:xfrm>
            <a:off x="1505243" y="2447785"/>
            <a:ext cx="8623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92A1F5-AF67-401C-844A-E91F212B4DA3}"/>
              </a:ext>
            </a:extLst>
          </p:cNvPr>
          <p:cNvSpPr/>
          <p:nvPr/>
        </p:nvSpPr>
        <p:spPr>
          <a:xfrm>
            <a:off x="764791" y="3231334"/>
            <a:ext cx="9453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71600" algn="ctr">
              <a:spcAft>
                <a:spcPts val="0"/>
              </a:spcAft>
              <a:tabLst>
                <a:tab pos="4431665" algn="ctr"/>
                <a:tab pos="8863330" algn="r"/>
              </a:tabLst>
            </a:pPr>
            <a:r>
              <a:rPr lang="uk-UA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93F35-18AC-4B25-B359-F30B0F9763C1}"/>
              </a:ext>
            </a:extLst>
          </p:cNvPr>
          <p:cNvSpPr txBox="1"/>
          <p:nvPr/>
        </p:nvSpPr>
        <p:spPr>
          <a:xfrm>
            <a:off x="239148" y="5523424"/>
            <a:ext cx="11406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</a:rPr>
              <a:t> 03 липня, 2023р. </a:t>
            </a:r>
          </a:p>
          <a:p>
            <a:r>
              <a:rPr lang="uk-UA" sz="1600" dirty="0">
                <a:solidFill>
                  <a:schemeClr val="bg1"/>
                </a:solidFill>
              </a:rPr>
              <a:t>Олена Сівер - Провідний спеціаліст з інформування про мінну небезпеку, </a:t>
            </a:r>
            <a:r>
              <a:rPr lang="en-US" sz="1600" dirty="0">
                <a:solidFill>
                  <a:schemeClr val="bg1"/>
                </a:solidFill>
              </a:rPr>
              <a:t>DRC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B8BFAEF-E205-4B05-BF68-89EBC01BE513}"/>
              </a:ext>
            </a:extLst>
          </p:cNvPr>
          <p:cNvSpPr/>
          <p:nvPr/>
        </p:nvSpPr>
        <p:spPr>
          <a:xfrm>
            <a:off x="1369479" y="3154390"/>
            <a:ext cx="9453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Огляд ситуації  в Україні з вибухонебезпечними предметами</a:t>
            </a:r>
            <a:b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4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5AFDDC-92F0-48F7-ADEC-2BDE59EF7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B75980-7AA1-4940-83AF-FD08C17F0786}"/>
              </a:ext>
            </a:extLst>
          </p:cNvPr>
          <p:cNvSpPr/>
          <p:nvPr/>
        </p:nvSpPr>
        <p:spPr>
          <a:xfrm>
            <a:off x="1505243" y="2447785"/>
            <a:ext cx="8623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A9E44-66EE-4C4C-9D20-38669092E0A2}"/>
              </a:ext>
            </a:extLst>
          </p:cNvPr>
          <p:cNvSpPr txBox="1"/>
          <p:nvPr/>
        </p:nvSpPr>
        <p:spPr>
          <a:xfrm>
            <a:off x="797346" y="406033"/>
            <a:ext cx="8601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ЗМІСТ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D2AD3D5-186C-49EF-A4BB-C2DBBCBACDA0}"/>
              </a:ext>
            </a:extLst>
          </p:cNvPr>
          <p:cNvSpPr/>
          <p:nvPr/>
        </p:nvSpPr>
        <p:spPr>
          <a:xfrm>
            <a:off x="418361" y="2640103"/>
            <a:ext cx="116517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ЩО ТАКЕ (ІНРМ) ІНФОРМУВАННЯ ПРО</a:t>
            </a:r>
            <a:r>
              <a:rPr lang="ru-UA" kern="0" dirty="0">
                <a:solidFill>
                  <a:schemeClr val="bg1"/>
                </a:solidFill>
              </a:rPr>
              <a:t> РИЗИКИ В</a:t>
            </a:r>
            <a:r>
              <a:rPr lang="uk-UA" kern="0" dirty="0">
                <a:solidFill>
                  <a:schemeClr val="bg1"/>
                </a:solidFill>
              </a:rPr>
              <a:t>І</a:t>
            </a:r>
            <a:r>
              <a:rPr lang="ru-UA" kern="0" dirty="0">
                <a:solidFill>
                  <a:schemeClr val="bg1"/>
                </a:solidFill>
              </a:rPr>
              <a:t>Д </a:t>
            </a:r>
            <a:r>
              <a:rPr lang="uk-UA" kern="0" dirty="0">
                <a:solidFill>
                  <a:schemeClr val="bg1"/>
                </a:solidFill>
              </a:rPr>
              <a:t>МІН ТА </a:t>
            </a:r>
            <a:r>
              <a:rPr lang="ru-UA" kern="0" dirty="0">
                <a:solidFill>
                  <a:schemeClr val="bg1"/>
                </a:solidFill>
              </a:rPr>
              <a:t>ВИБУХОНЕБЕЗПЕЧНИХ </a:t>
            </a:r>
            <a:r>
              <a:rPr lang="uk-UA" kern="0" dirty="0">
                <a:solidFill>
                  <a:schemeClr val="bg1"/>
                </a:solidFill>
              </a:rPr>
              <a:t>ЗАЛИШКІВ ВІЙНИ (ВЗВ)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kern="0" dirty="0">
                <a:solidFill>
                  <a:schemeClr val="bg1"/>
                </a:solidFill>
              </a:rPr>
              <a:t>ЯК МИ НАДАЄМО ПОВ</a:t>
            </a:r>
            <a:r>
              <a:rPr lang="uk-UA" kern="0" dirty="0">
                <a:solidFill>
                  <a:schemeClr val="bg1"/>
                </a:solidFill>
              </a:rPr>
              <a:t>І</a:t>
            </a:r>
            <a:r>
              <a:rPr lang="ru-RU" kern="0" dirty="0">
                <a:solidFill>
                  <a:schemeClr val="bg1"/>
                </a:solidFill>
              </a:rPr>
              <a:t>ДОМЛЕННЯ ПРО НЕБЕЗПЕКУ ВІД МІН ТА ВЗВ?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ІНФОРМУВАННЯ ДІТЕЙ РІЗНИХ ВІКОВИХ КАТЕГОРІЙ  (6-11; 12-15; 16-18)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ДИСТАНЦІЙНА ОСВІТА / ЦИФРОВІ ІНРМ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НАВЧАЛЬНО-МЕТОДИЧНИЙ ПОСІБНИК З ІНРМ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ПОГАНА ПРАКТИКА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ЗАПИТАННЯ</a:t>
            </a:r>
          </a:p>
        </p:txBody>
      </p:sp>
    </p:spTree>
    <p:extLst>
      <p:ext uri="{BB962C8B-B14F-4D97-AF65-F5344CB8AC3E}">
        <p14:creationId xmlns:p14="http://schemas.microsoft.com/office/powerpoint/2010/main" val="1825223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5CBAD74-25BE-47DB-95D8-4198EB4C28D7}"/>
              </a:ext>
            </a:extLst>
          </p:cNvPr>
          <p:cNvSpPr/>
          <p:nvPr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BC3BD150-57D1-493F-8EB4-249D11FCD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90388"/>
            <a:ext cx="361950" cy="13970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B845DE0F-C13C-4344-B9B3-49A69C9B8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3226" cy="1291397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rgbClr val="C00000"/>
                </a:solidFill>
                <a:latin typeface="+mn-lt"/>
              </a:rPr>
              <a:t>ЩО ТАКЕ ІНФОРМУВАННЯ ПРО </a:t>
            </a:r>
            <a:r>
              <a:rPr lang="ru-UA" sz="2800" dirty="0">
                <a:solidFill>
                  <a:srgbClr val="C00000"/>
                </a:solidFill>
                <a:latin typeface="+mn-lt"/>
              </a:rPr>
              <a:t>РИЗ</a:t>
            </a:r>
            <a:r>
              <a:rPr lang="ru-RU" sz="2800" dirty="0">
                <a:solidFill>
                  <a:srgbClr val="C00000"/>
                </a:solidFill>
                <a:latin typeface="+mn-lt"/>
              </a:rPr>
              <a:t>И</a:t>
            </a:r>
            <a:r>
              <a:rPr lang="ru-UA" sz="2800" dirty="0">
                <a:solidFill>
                  <a:srgbClr val="C00000"/>
                </a:solidFill>
                <a:latin typeface="+mn-lt"/>
              </a:rPr>
              <a:t>К</a:t>
            </a:r>
            <a:r>
              <a:rPr lang="ru-RU" sz="2800" dirty="0">
                <a:solidFill>
                  <a:srgbClr val="C00000"/>
                </a:solidFill>
                <a:latin typeface="+mn-lt"/>
              </a:rPr>
              <a:t>И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,</a:t>
            </a:r>
            <a:r>
              <a:rPr lang="ru-UA" sz="2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UA" sz="2800" dirty="0">
                <a:solidFill>
                  <a:srgbClr val="C00000"/>
                </a:solidFill>
                <a:latin typeface="+mn-lt"/>
              </a:rPr>
              <a:t>О</a:t>
            </a:r>
            <a:r>
              <a:rPr lang="ru-RU" sz="2800" dirty="0">
                <a:solidFill>
                  <a:srgbClr val="C00000"/>
                </a:solidFill>
                <a:latin typeface="+mn-lt"/>
              </a:rPr>
              <a:t>В</a:t>
            </a:r>
            <a:r>
              <a:rPr lang="ru-UA" sz="2800" dirty="0">
                <a:solidFill>
                  <a:srgbClr val="C00000"/>
                </a:solidFill>
                <a:latin typeface="+mn-lt"/>
              </a:rPr>
              <a:t>Я</a:t>
            </a:r>
            <a:r>
              <a:rPr lang="ru-RU" sz="2800" dirty="0">
                <a:solidFill>
                  <a:srgbClr val="C00000"/>
                </a:solidFill>
                <a:latin typeface="+mn-lt"/>
              </a:rPr>
              <a:t>З</a:t>
            </a:r>
            <a:r>
              <a:rPr lang="ru-UA" sz="2800" dirty="0">
                <a:solidFill>
                  <a:srgbClr val="C00000"/>
                </a:solidFill>
                <a:latin typeface="+mn-lt"/>
              </a:rPr>
              <a:t>А</a:t>
            </a:r>
            <a:r>
              <a:rPr lang="ru-RU" sz="28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uk-UA" sz="2800" dirty="0">
                <a:solidFill>
                  <a:srgbClr val="C00000"/>
                </a:solidFill>
                <a:latin typeface="+mn-lt"/>
              </a:rPr>
              <a:t>І З МІНАМИ ТА ВИБУХОНЕБЕПЕЗЧНИМИ ЗАЛИШКАМИ ВІЙНИ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? (</a:t>
            </a:r>
            <a:r>
              <a:rPr lang="uk-UA" sz="2800" dirty="0">
                <a:solidFill>
                  <a:srgbClr val="C00000"/>
                </a:solidFill>
                <a:latin typeface="+mn-lt"/>
              </a:rPr>
              <a:t>ІНРМ)</a:t>
            </a:r>
            <a:br>
              <a:rPr lang="uk-UA" sz="2800" dirty="0">
                <a:solidFill>
                  <a:srgbClr val="C00000"/>
                </a:solidFill>
                <a:latin typeface="+mn-lt"/>
              </a:rPr>
            </a:br>
            <a:endParaRPr lang="ru-RU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53EF9E61-73FB-42B0-A1A8-4868EBFF8850}"/>
              </a:ext>
            </a:extLst>
          </p:cNvPr>
          <p:cNvSpPr/>
          <p:nvPr/>
        </p:nvSpPr>
        <p:spPr>
          <a:xfrm>
            <a:off x="988944" y="2265517"/>
            <a:ext cx="106017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Це освітній процес, спрямований на підвищення обізнаності серед населення, особливо дітей та підлітків, нарощуванню потенціалу громад, шляхом зміни поведінки спрямованої на зниження ризиків від вибухонебезпечних предметів, а саме травмування та смертей.</a:t>
            </a:r>
          </a:p>
          <a:p>
            <a:endParaRPr lang="uk-UA" dirty="0"/>
          </a:p>
          <a:p>
            <a:r>
              <a:rPr lang="uk-UA" dirty="0"/>
              <a:t>Також інформування щодо ризиків від вибухонебезпечних предметів є складовою та невід'ємною частиною процесу, пов'язаного з гуманітарним розмінуванням.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682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5AFDDC-92F0-48F7-ADEC-2BDE59EF7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946"/>
            <a:ext cx="12192000" cy="689794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B75980-7AA1-4940-83AF-FD08C17F0786}"/>
              </a:ext>
            </a:extLst>
          </p:cNvPr>
          <p:cNvSpPr/>
          <p:nvPr/>
        </p:nvSpPr>
        <p:spPr>
          <a:xfrm>
            <a:off x="1505243" y="2447785"/>
            <a:ext cx="8623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93F35-18AC-4B25-B359-F30B0F9763C1}"/>
              </a:ext>
            </a:extLst>
          </p:cNvPr>
          <p:cNvSpPr txBox="1"/>
          <p:nvPr/>
        </p:nvSpPr>
        <p:spPr>
          <a:xfrm>
            <a:off x="478298" y="5834503"/>
            <a:ext cx="11470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uk-UA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B8BFAEF-E205-4B05-BF68-89EBC01BE513}"/>
              </a:ext>
            </a:extLst>
          </p:cNvPr>
          <p:cNvSpPr/>
          <p:nvPr/>
        </p:nvSpPr>
        <p:spPr>
          <a:xfrm>
            <a:off x="1525194" y="3974307"/>
            <a:ext cx="9453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UA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1B43811E-EE08-45E3-904F-F6499E8B7FDA}"/>
              </a:ext>
            </a:extLst>
          </p:cNvPr>
          <p:cNvSpPr/>
          <p:nvPr/>
        </p:nvSpPr>
        <p:spPr>
          <a:xfrm>
            <a:off x="1073426" y="3626815"/>
            <a:ext cx="9904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6A731B29-D556-4EDA-ABF5-D28CCBB776C5}"/>
              </a:ext>
            </a:extLst>
          </p:cNvPr>
          <p:cNvSpPr/>
          <p:nvPr/>
        </p:nvSpPr>
        <p:spPr>
          <a:xfrm>
            <a:off x="2064231" y="3052418"/>
            <a:ext cx="7505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chemeClr val="bg1"/>
                </a:solidFill>
              </a:rPr>
              <a:t>   </a:t>
            </a:r>
            <a:r>
              <a:rPr lang="ru-RU" sz="2800" kern="0" dirty="0">
                <a:solidFill>
                  <a:schemeClr val="bg1"/>
                </a:solidFill>
              </a:rPr>
              <a:t>МЕТОДОЛОГІЇ ТА ВПРОВАДЖЕННЯ ІНРМ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95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FA9191B-7224-4152-AD6B-BEB50930909C}"/>
              </a:ext>
            </a:extLst>
          </p:cNvPr>
          <p:cNvSpPr/>
          <p:nvPr/>
        </p:nvSpPr>
        <p:spPr>
          <a:xfrm>
            <a:off x="1006292" y="230088"/>
            <a:ext cx="552702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C00000"/>
                </a:solidFill>
              </a:rPr>
              <a:t>ПРЯМІ СЕСІЇ  (онлайн та офлайн формати) </a:t>
            </a:r>
            <a:br>
              <a:rPr lang="uk-UA" sz="1600" dirty="0">
                <a:solidFill>
                  <a:srgbClr val="C00000"/>
                </a:solidFill>
              </a:rPr>
            </a:br>
            <a:r>
              <a:rPr lang="uk-UA" sz="1600" dirty="0"/>
              <a:t>діти від 6 років </a:t>
            </a:r>
            <a:br>
              <a:rPr lang="uk-UA" sz="1600" dirty="0"/>
            </a:br>
            <a:r>
              <a:rPr lang="uk-UA" sz="1600" dirty="0"/>
              <a:t>дорослі 18-60+</a:t>
            </a:r>
            <a:br>
              <a:rPr lang="uk-UA" sz="1600" dirty="0"/>
            </a:br>
            <a:br>
              <a:rPr lang="uk-UA" sz="1600" dirty="0"/>
            </a:br>
            <a:r>
              <a:rPr lang="uk-UA" sz="1600" dirty="0">
                <a:solidFill>
                  <a:srgbClr val="C00000"/>
                </a:solidFill>
              </a:rPr>
              <a:t>ТРЕНІНГИ ДЛЯ ТРЕНЕРІВ (онлайн та офлайн формати) :</a:t>
            </a:r>
          </a:p>
          <a:p>
            <a:r>
              <a:rPr lang="uk-UA" sz="1600" dirty="0">
                <a:solidFill>
                  <a:srgbClr val="C00000"/>
                </a:solidFill>
              </a:rPr>
              <a:t>                                                для дорослих (</a:t>
            </a:r>
            <a:r>
              <a:rPr lang="en-US" sz="1600" dirty="0">
                <a:solidFill>
                  <a:srgbClr val="C00000"/>
                </a:solidFill>
              </a:rPr>
              <a:t>T</a:t>
            </a:r>
            <a:r>
              <a:rPr lang="uk-UA" sz="1600" dirty="0">
                <a:solidFill>
                  <a:srgbClr val="C00000"/>
                </a:solidFill>
              </a:rPr>
              <a:t>о</a:t>
            </a:r>
            <a:r>
              <a:rPr lang="en-US" sz="1600" dirty="0">
                <a:solidFill>
                  <a:srgbClr val="C00000"/>
                </a:solidFill>
              </a:rPr>
              <a:t>T</a:t>
            </a:r>
            <a:r>
              <a:rPr lang="uk-UA" sz="1600" dirty="0">
                <a:solidFill>
                  <a:srgbClr val="C00000"/>
                </a:solidFill>
              </a:rPr>
              <a:t>):</a:t>
            </a:r>
            <a:br>
              <a:rPr lang="uk-UA" sz="1600" dirty="0"/>
            </a:br>
            <a:r>
              <a:rPr lang="uk-UA" sz="1600" b="1" dirty="0"/>
              <a:t> Внутрішні: </a:t>
            </a:r>
            <a:r>
              <a:rPr lang="uk-UA" sz="1600" dirty="0"/>
              <a:t>персонал ІНРМ DRC </a:t>
            </a:r>
            <a:br>
              <a:rPr lang="uk-UA" sz="1600" dirty="0"/>
            </a:br>
            <a:r>
              <a:rPr lang="uk-UA" sz="1600" b="1" dirty="0"/>
              <a:t> Зовнішні:  </a:t>
            </a:r>
            <a:r>
              <a:rPr lang="uk-UA" sz="1600" dirty="0"/>
              <a:t>вчителі, волонтери, активісти, представники ГО. </a:t>
            </a:r>
            <a:br>
              <a:rPr lang="uk-UA" sz="1600" dirty="0"/>
            </a:br>
            <a:r>
              <a:rPr lang="uk-UA" sz="1600" dirty="0"/>
              <a:t>  </a:t>
            </a:r>
            <a:br>
              <a:rPr lang="uk-UA" sz="1600" dirty="0"/>
            </a:br>
            <a:r>
              <a:rPr lang="uk-UA" sz="1600" b="1" dirty="0"/>
              <a:t> </a:t>
            </a:r>
            <a:r>
              <a:rPr lang="uk-UA" sz="1600" dirty="0">
                <a:solidFill>
                  <a:srgbClr val="C00000"/>
                </a:solidFill>
              </a:rPr>
              <a:t>ВИКОРИСТАННЯ ЦИФРОВИХ РЕСУРСІВ В ІНРМ</a:t>
            </a:r>
          </a:p>
          <a:p>
            <a:r>
              <a:rPr lang="uk-UA" sz="1600" dirty="0">
                <a:solidFill>
                  <a:srgbClr val="C00000"/>
                </a:solidFill>
              </a:rPr>
              <a:t> ТА ДИСТАНЦІЙНЕ НАВЧАННЯ: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kern="0" dirty="0"/>
              <a:t>онлайн курси інформування ІНРМ ( 6-11; 12-15; 16-60+)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kern="0" dirty="0"/>
              <a:t>книжки розмальовки з доповненою реальністю «Небезпечний квест»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kern="0" dirty="0"/>
              <a:t>освітній сайт з ІНРМ</a:t>
            </a:r>
            <a:r>
              <a:rPr lang="ru-UA" sz="1600" kern="0" dirty="0"/>
              <a:t> </a:t>
            </a:r>
            <a:r>
              <a:rPr lang="en-US" sz="1600" kern="0" dirty="0">
                <a:hlinkClick r:id="rId2"/>
              </a:rPr>
              <a:t>https://stopmina.dk/</a:t>
            </a:r>
            <a:endParaRPr lang="ru-UA" sz="16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UA" sz="1600" kern="0" dirty="0"/>
              <a:t>чат бот з </a:t>
            </a:r>
            <a:r>
              <a:rPr lang="uk-UA" sz="1600" kern="0" dirty="0"/>
              <a:t>ІНРМ для використання  в соціальних каналах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kern="0" dirty="0"/>
              <a:t>проведення навчання за допомогою інтернет ресурсів  та платформ для спілкування </a:t>
            </a:r>
            <a:endParaRPr lang="ru-UA" sz="1600" kern="0" dirty="0"/>
          </a:p>
          <a:p>
            <a:endParaRPr lang="uk-UA" sz="1600" dirty="0">
              <a:solidFill>
                <a:srgbClr val="C00000"/>
              </a:solidFill>
            </a:endParaRPr>
          </a:p>
          <a:p>
            <a:r>
              <a:rPr lang="uk-UA" sz="1600" dirty="0">
                <a:solidFill>
                  <a:srgbClr val="C00000"/>
                </a:solidFill>
              </a:rPr>
              <a:t>МЕДІА КАМПАНІІ </a:t>
            </a:r>
            <a:endParaRPr lang="ru-UA" sz="1600" dirty="0">
              <a:solidFill>
                <a:srgbClr val="C00000"/>
              </a:solidFill>
            </a:endParaRPr>
          </a:p>
          <a:p>
            <a:br>
              <a:rPr lang="ru-RU" sz="1600" dirty="0">
                <a:ln w="0">
                  <a:solidFill>
                    <a:schemeClr val="tx1"/>
                  </a:solidFill>
                </a:ln>
                <a:solidFill>
                  <a:srgbClr val="4A9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badi MT Condensed Extra Bold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FBB7025-E66C-43BB-8E45-45DE8261C6DC}"/>
              </a:ext>
            </a:extLst>
          </p:cNvPr>
          <p:cNvSpPr/>
          <p:nvPr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9E72C801-63BE-4E06-978D-E7288881B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92" y="90388"/>
            <a:ext cx="361950" cy="139700"/>
          </a:xfrm>
          <a:prstGeom prst="rect">
            <a:avLst/>
          </a:prstGeom>
        </p:spPr>
      </p:pic>
      <p:pic>
        <p:nvPicPr>
          <p:cNvPr id="5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F6F20B9C-75B2-4DC7-97BC-16804FB955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 r="2934"/>
          <a:stretch/>
        </p:blipFill>
        <p:spPr>
          <a:xfrm>
            <a:off x="6917635" y="0"/>
            <a:ext cx="5274365" cy="685800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DA3955C-DDED-40A1-AA32-76F6A0B2B24E}"/>
              </a:ext>
            </a:extLst>
          </p:cNvPr>
          <p:cNvSpPr/>
          <p:nvPr/>
        </p:nvSpPr>
        <p:spPr>
          <a:xfrm>
            <a:off x="7030141" y="6200953"/>
            <a:ext cx="47775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>
                <a:solidFill>
                  <a:schemeClr val="bg1"/>
                </a:solidFill>
              </a:rPr>
              <a:t>Малюнок</a:t>
            </a:r>
            <a:r>
              <a:rPr lang="ru-RU" sz="1000" dirty="0">
                <a:solidFill>
                  <a:schemeClr val="bg1"/>
                </a:solidFill>
              </a:rPr>
              <a:t> 3: Муратове, </a:t>
            </a:r>
            <a:r>
              <a:rPr lang="ru-RU" sz="1000" dirty="0" err="1">
                <a:solidFill>
                  <a:schemeClr val="bg1"/>
                </a:solidFill>
              </a:rPr>
              <a:t>Луганська</a:t>
            </a:r>
            <a:r>
              <a:rPr lang="ru-RU" sz="1000" dirty="0">
                <a:solidFill>
                  <a:schemeClr val="bg1"/>
                </a:solidFill>
              </a:rPr>
              <a:t> область, ПУТ, 2021: </a:t>
            </a:r>
            <a:r>
              <a:rPr lang="ru-RU" sz="1000" dirty="0" err="1">
                <a:solidFill>
                  <a:schemeClr val="bg1"/>
                </a:solidFill>
              </a:rPr>
              <a:t>дитина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ru-RU" sz="1000" dirty="0" err="1">
                <a:solidFill>
                  <a:schemeClr val="bg1"/>
                </a:solidFill>
              </a:rPr>
              <a:t>бере</a:t>
            </a:r>
            <a:r>
              <a:rPr lang="ru-RU" sz="1000" dirty="0">
                <a:solidFill>
                  <a:schemeClr val="bg1"/>
                </a:solidFill>
              </a:rPr>
              <a:t> участь у </a:t>
            </a:r>
            <a:r>
              <a:rPr lang="ru-RU" sz="1000" dirty="0" err="1">
                <a:solidFill>
                  <a:schemeClr val="bg1"/>
                </a:solidFill>
              </a:rPr>
              <a:t>шкільному</a:t>
            </a:r>
            <a:r>
              <a:rPr lang="ru-RU" sz="1000" dirty="0">
                <a:solidFill>
                  <a:schemeClr val="bg1"/>
                </a:solidFill>
              </a:rPr>
              <a:t> прямому </a:t>
            </a:r>
            <a:r>
              <a:rPr lang="ru-RU" sz="1000" dirty="0" err="1">
                <a:solidFill>
                  <a:schemeClr val="bg1"/>
                </a:solidFill>
              </a:rPr>
              <a:t>занятті</a:t>
            </a:r>
            <a:r>
              <a:rPr lang="ru-RU" sz="1000" dirty="0">
                <a:solidFill>
                  <a:schemeClr val="bg1"/>
                </a:solidFill>
              </a:rPr>
              <a:t> EORE, </a:t>
            </a:r>
            <a:r>
              <a:rPr lang="ru-RU" sz="1000" dirty="0" err="1">
                <a:solidFill>
                  <a:schemeClr val="bg1"/>
                </a:solidFill>
              </a:rPr>
              <a:t>граючи</a:t>
            </a:r>
            <a:r>
              <a:rPr lang="ru-RU" sz="1000" dirty="0">
                <a:solidFill>
                  <a:schemeClr val="bg1"/>
                </a:solidFill>
              </a:rPr>
              <a:t> з </a:t>
            </a:r>
            <a:r>
              <a:rPr lang="ru-RU" sz="1000" dirty="0" err="1">
                <a:solidFill>
                  <a:schemeClr val="bg1"/>
                </a:solidFill>
              </a:rPr>
              <a:t>додатком</a:t>
            </a:r>
            <a:r>
              <a:rPr lang="ru-RU" sz="1000" dirty="0">
                <a:solidFill>
                  <a:schemeClr val="bg1"/>
                </a:solidFill>
              </a:rPr>
              <a:t> DRC EORE </a:t>
            </a:r>
            <a:r>
              <a:rPr lang="ru-RU" sz="1000" dirty="0" err="1">
                <a:solidFill>
                  <a:schemeClr val="bg1"/>
                </a:solidFill>
              </a:rPr>
              <a:t>Augmented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ru-RU" sz="1000" dirty="0" err="1">
                <a:solidFill>
                  <a:schemeClr val="bg1"/>
                </a:solidFill>
              </a:rPr>
              <a:t>Reality</a:t>
            </a:r>
            <a:r>
              <a:rPr lang="ru-RU" sz="1000" dirty="0">
                <a:solidFill>
                  <a:schemeClr val="bg1"/>
                </a:solidFill>
              </a:rPr>
              <a:t> на планшетному </a:t>
            </a:r>
            <a:r>
              <a:rPr lang="ru-RU" sz="1000" dirty="0" err="1">
                <a:solidFill>
                  <a:schemeClr val="bg1"/>
                </a:solidFill>
              </a:rPr>
              <a:t>комп’ютері</a:t>
            </a:r>
            <a:r>
              <a:rPr lang="ru-RU" sz="1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1951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0E4E67-DEE2-43C3-A5D3-FE4B87CBF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24" y="253218"/>
            <a:ext cx="9567952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10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75EF5-6F66-42BF-8590-394A3D1AE28D}"/>
              </a:ext>
            </a:extLst>
          </p:cNvPr>
          <p:cNvSpPr txBox="1">
            <a:spLocks/>
          </p:cNvSpPr>
          <p:nvPr/>
        </p:nvSpPr>
        <p:spPr>
          <a:xfrm>
            <a:off x="867536" y="216816"/>
            <a:ext cx="10816464" cy="626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  </a:t>
            </a:r>
            <a:r>
              <a:rPr lang="uk-UA" sz="2400" b="1" dirty="0">
                <a:solidFill>
                  <a:srgbClr val="C00000"/>
                </a:solidFill>
              </a:rPr>
              <a:t>З ЧОГО ВСЕ ПОЧИНАЛОСЬ? ДИСТАНЦІЙНА ОСВІТА </a:t>
            </a:r>
            <a:r>
              <a:rPr lang="en-US" sz="2400" b="1" dirty="0">
                <a:solidFill>
                  <a:srgbClr val="C00000"/>
                </a:solidFill>
              </a:rPr>
              <a:t> /</a:t>
            </a:r>
            <a:r>
              <a:rPr lang="ru-RU" sz="2400" b="1" dirty="0">
                <a:solidFill>
                  <a:srgbClr val="C00000"/>
                </a:solidFill>
              </a:rPr>
              <a:t> перший онлайн курс ІНРМ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F8E28C-B327-4E17-9679-5CE2A3794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89" y="1640203"/>
            <a:ext cx="2730345" cy="38611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6C28D3-BAC5-4152-816F-1D1226B63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47" y="1640203"/>
            <a:ext cx="2730344" cy="38611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DE4540-A93A-4DDB-A24B-EDB31B9FD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749" y="1640203"/>
            <a:ext cx="1542896" cy="173344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0F420C-7A7B-4A19-9880-156D2914C7A3}"/>
              </a:ext>
            </a:extLst>
          </p:cNvPr>
          <p:cNvSpPr txBox="1"/>
          <p:nvPr/>
        </p:nvSpPr>
        <p:spPr>
          <a:xfrm>
            <a:off x="646667" y="5965484"/>
            <a:ext cx="11037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Понад 1200 підлітків у Донецькій області  було зареєстровано на курс у т.ч. з непідконтрольних територій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51022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129DE0A-D8F9-4B4D-828D-B54F5DF3C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57" y="197699"/>
            <a:ext cx="6157843" cy="1065741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rgbClr val="C00000"/>
                </a:solidFill>
                <a:latin typeface="+mn-lt"/>
              </a:rPr>
              <a:t>Як </a:t>
            </a:r>
            <a:r>
              <a:rPr lang="en-GB" sz="2800" dirty="0">
                <a:solidFill>
                  <a:srgbClr val="C00000"/>
                </a:solidFill>
                <a:latin typeface="+mn-lt"/>
              </a:rPr>
              <a:t>DRC</a:t>
            </a:r>
            <a:r>
              <a:rPr lang="uk-UA" sz="2800" dirty="0">
                <a:solidFill>
                  <a:srgbClr val="C00000"/>
                </a:solidFill>
                <a:latin typeface="+mn-lt"/>
              </a:rPr>
              <a:t> проводить навчання  в умовах надзвичайної ситуації в Україні </a:t>
            </a:r>
            <a:endParaRPr lang="en-GB" sz="2800" dirty="0">
              <a:solidFill>
                <a:srgbClr val="C00000"/>
              </a:solidFill>
              <a:latin typeface="+mn-lt"/>
              <a:ea typeface="Source Sans Pro" panose="020B0503030403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34AAB-BC32-4E1B-A83A-2FE62F8D7A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762" y="1158760"/>
            <a:ext cx="7068995" cy="3309621"/>
          </a:xfrm>
        </p:spPr>
        <p:txBody>
          <a:bodyPr>
            <a:noAutofit/>
          </a:bodyPr>
          <a:lstStyle/>
          <a:p>
            <a:pPr marL="0" indent="0">
              <a:buClr>
                <a:srgbClr val="C00000"/>
              </a:buClr>
              <a:buNone/>
            </a:pPr>
            <a:r>
              <a:rPr lang="uk-UA" sz="1400" dirty="0">
                <a:solidFill>
                  <a:srgbClr val="C00000"/>
                </a:solidFill>
              </a:rPr>
              <a:t>Інтерактивні онлайн-курси  для самостійного  вивчення ІНРМ 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uk-UA" sz="1400" dirty="0"/>
              <a:t>(</a:t>
            </a:r>
            <a:r>
              <a:rPr lang="uk-UA" sz="1400" dirty="0">
                <a:hlinkClick r:id="rId2"/>
              </a:rPr>
              <a:t>www.stopmina.dk</a:t>
            </a:r>
            <a:r>
              <a:rPr lang="uk-UA" sz="1400" dirty="0"/>
              <a:t>)</a:t>
            </a:r>
          </a:p>
          <a:p>
            <a:pPr>
              <a:buClr>
                <a:srgbClr val="C00000"/>
              </a:buClr>
            </a:pPr>
            <a:r>
              <a:rPr lang="uk-UA" sz="1400" dirty="0"/>
              <a:t>Діти (6-11 років)</a:t>
            </a:r>
          </a:p>
          <a:p>
            <a:pPr>
              <a:buClr>
                <a:srgbClr val="C00000"/>
              </a:buClr>
            </a:pPr>
            <a:r>
              <a:rPr lang="uk-UA" sz="1400" dirty="0"/>
              <a:t>Підлітки (12-17 років)</a:t>
            </a:r>
          </a:p>
          <a:p>
            <a:pPr>
              <a:buClr>
                <a:srgbClr val="C00000"/>
              </a:buClr>
            </a:pPr>
            <a:r>
              <a:rPr lang="uk-UA" sz="1400" dirty="0"/>
              <a:t>Дорослі (18+ років)</a:t>
            </a:r>
          </a:p>
          <a:p>
            <a:pPr marL="0" indent="0">
              <a:buClr>
                <a:srgbClr val="C00000"/>
              </a:buClr>
              <a:buNone/>
            </a:pPr>
            <a:endParaRPr lang="uk-UA" sz="1400" dirty="0">
              <a:hlinkClick r:id="rId3"/>
            </a:endParaRPr>
          </a:p>
          <a:p>
            <a:pPr>
              <a:buClr>
                <a:srgbClr val="C00000"/>
              </a:buClr>
            </a:pPr>
            <a:r>
              <a:rPr lang="uk-UA" sz="1400" dirty="0">
                <a:hlinkClick r:id="rId3"/>
              </a:rPr>
              <a:t>Он лайн сесії з ІНРМ від  DRC</a:t>
            </a:r>
            <a:r>
              <a:rPr lang="uk-UA" sz="1400" dirty="0"/>
              <a:t> інструкторів </a:t>
            </a:r>
          </a:p>
          <a:p>
            <a:pPr>
              <a:buClr>
                <a:srgbClr val="C00000"/>
              </a:buClr>
            </a:pPr>
            <a:r>
              <a:rPr lang="uk-UA" sz="1400" dirty="0"/>
              <a:t>ІНРМ  інформаційні матеріали, буклети, постери, кишенькові календарі.</a:t>
            </a:r>
          </a:p>
          <a:p>
            <a:pPr>
              <a:buClr>
                <a:srgbClr val="C00000"/>
              </a:buClr>
            </a:pPr>
            <a:r>
              <a:rPr lang="uk-UA" sz="1400" dirty="0"/>
              <a:t>DRC ІНРМ  навчально - методичний посібник в он лайн форматі, </a:t>
            </a:r>
          </a:p>
          <a:p>
            <a:pPr>
              <a:buClr>
                <a:srgbClr val="C00000"/>
              </a:buClr>
            </a:pPr>
            <a:r>
              <a:rPr lang="uk-UA" sz="1400" dirty="0"/>
              <a:t>  (</a:t>
            </a:r>
            <a:r>
              <a:rPr lang="en-US" sz="1400" dirty="0"/>
              <a:t>online</a:t>
            </a:r>
            <a:r>
              <a:rPr lang="uk-UA" sz="1400" dirty="0"/>
              <a:t>) ІНРМ (TOT) для вчителів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F81476-7B28-4A52-B1F2-C51A923FED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7064D38-D3DD-43DD-A9CB-EF38D1996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1" y="220134"/>
            <a:ext cx="860076" cy="336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17140-CB6C-4568-8901-251C0CB9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64" t="13968" r="16696" b="19842"/>
          <a:stretch/>
        </p:blipFill>
        <p:spPr>
          <a:xfrm>
            <a:off x="6953803" y="2405058"/>
            <a:ext cx="3754736" cy="2107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4F806-6EFB-4BD8-A423-EF1B206913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89" t="20356" r="18888" b="10950"/>
          <a:stretch/>
        </p:blipFill>
        <p:spPr>
          <a:xfrm>
            <a:off x="6798506" y="4582581"/>
            <a:ext cx="3908928" cy="2225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5F5F40-9A3D-4A6D-BD5F-2E03007C67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85" t="13968" r="17054" b="20000"/>
          <a:stretch/>
        </p:blipFill>
        <p:spPr>
          <a:xfrm>
            <a:off x="6953803" y="122310"/>
            <a:ext cx="3753631" cy="21073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70E3EBB-C162-4EF3-B786-372AEE244A14}"/>
              </a:ext>
            </a:extLst>
          </p:cNvPr>
          <p:cNvSpPr txBox="1"/>
          <p:nvPr/>
        </p:nvSpPr>
        <p:spPr>
          <a:xfrm>
            <a:off x="10313418" y="1863506"/>
            <a:ext cx="20189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uk-UA" sz="800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ДІТИ </a:t>
            </a:r>
            <a:r>
              <a:rPr lang="en-GB" sz="800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(6-11 </a:t>
            </a:r>
            <a:r>
              <a:rPr lang="uk-UA" sz="800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РОКІВ </a:t>
            </a:r>
            <a:r>
              <a:rPr lang="en-GB" sz="800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C03200-BC16-4753-810E-4C919D3F28CE}"/>
              </a:ext>
            </a:extLst>
          </p:cNvPr>
          <p:cNvSpPr txBox="1"/>
          <p:nvPr/>
        </p:nvSpPr>
        <p:spPr>
          <a:xfrm>
            <a:off x="10313418" y="4129828"/>
            <a:ext cx="2018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uk-UA" sz="800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ПІДЛІТКИ </a:t>
            </a:r>
            <a:endParaRPr lang="en-GB" sz="800" dirty="0">
              <a:solidFill>
                <a:srgbClr val="FF33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GB" sz="800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(12-1</a:t>
            </a:r>
            <a:r>
              <a:rPr lang="uk-UA" sz="800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РОКІВ) </a:t>
            </a:r>
            <a:endParaRPr lang="en-GB" sz="800" dirty="0">
              <a:solidFill>
                <a:srgbClr val="FF33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D7FF46-FFE5-4CDC-8888-F1CE3CF65A40}"/>
              </a:ext>
            </a:extLst>
          </p:cNvPr>
          <p:cNvSpPr txBox="1"/>
          <p:nvPr/>
        </p:nvSpPr>
        <p:spPr>
          <a:xfrm>
            <a:off x="10313418" y="6232510"/>
            <a:ext cx="20389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uk-UA" sz="800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ДОРОСЛІ </a:t>
            </a:r>
            <a:r>
              <a:rPr lang="en-GB" sz="800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(18</a:t>
            </a:r>
            <a:r>
              <a:rPr lang="uk-UA" sz="800" dirty="0">
                <a:solidFill>
                  <a:srgbClr val="FF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РОКІВ) </a:t>
            </a:r>
            <a:endParaRPr lang="en-GB" sz="800" dirty="0">
              <a:solidFill>
                <a:srgbClr val="FF33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F1427-A1E4-4005-BE86-1830CCC7F0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484" t="13889" r="37578" b="20972"/>
          <a:stretch/>
        </p:blipFill>
        <p:spPr>
          <a:xfrm>
            <a:off x="718312" y="4611943"/>
            <a:ext cx="1575520" cy="2225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39A89A-4935-4CDB-8646-70D70BC040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406" t="28471" r="37422" b="6112"/>
          <a:stretch/>
        </p:blipFill>
        <p:spPr>
          <a:xfrm>
            <a:off x="2631377" y="4509050"/>
            <a:ext cx="1636656" cy="2301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4546F1-85B5-4E0F-9B71-DC62771477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676" t="15695" r="37422" b="19166"/>
          <a:stretch/>
        </p:blipFill>
        <p:spPr>
          <a:xfrm>
            <a:off x="4629211" y="4496298"/>
            <a:ext cx="1634387" cy="231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5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83D52-8A27-4E72-B110-B7FB1BE5ECA3}"/>
              </a:ext>
            </a:extLst>
          </p:cNvPr>
          <p:cNvSpPr txBox="1">
            <a:spLocks/>
          </p:cNvSpPr>
          <p:nvPr/>
        </p:nvSpPr>
        <p:spPr>
          <a:xfrm>
            <a:off x="529200" y="239181"/>
            <a:ext cx="7416900" cy="95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2400" b="1" dirty="0">
                <a:solidFill>
                  <a:srgbClr val="C00000"/>
                </a:solidFill>
              </a:rPr>
              <a:t>ПОСІБНИК З ІНФОРМУВАННЯ ПРО НЕБЕЗПЕКУ ВІД ВИБУХОНЕБЕЗПЕЧНИХ ПРЕДМЕТІВ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237EA6-9586-48C0-92EB-1DED5A98239A}"/>
              </a:ext>
            </a:extLst>
          </p:cNvPr>
          <p:cNvSpPr txBox="1">
            <a:spLocks/>
          </p:cNvSpPr>
          <p:nvPr/>
        </p:nvSpPr>
        <p:spPr>
          <a:xfrm>
            <a:off x="303913" y="1198377"/>
            <a:ext cx="11212226" cy="306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5000" lvl="2" indent="0">
              <a:buFont typeface="Arial" panose="020B0604020202020204" pitchFamily="34" charset="0"/>
              <a:buNone/>
            </a:pPr>
            <a:r>
              <a:rPr lang="uk-UA" dirty="0">
                <a:solidFill>
                  <a:srgbClr val="C00000"/>
                </a:solidFill>
              </a:rPr>
              <a:t>ДЛЯ КОГО ? </a:t>
            </a:r>
          </a:p>
          <a:p>
            <a:pPr marL="405000" lvl="2" indent="0">
              <a:buFont typeface="Arial" panose="020B0604020202020204" pitchFamily="34" charset="0"/>
              <a:buNone/>
            </a:pPr>
            <a:r>
              <a:rPr lang="uk-UA" dirty="0"/>
              <a:t>Працівники закладів освіти;</a:t>
            </a:r>
          </a:p>
          <a:p>
            <a:pPr marL="405000" lvl="2" indent="0">
              <a:buFont typeface="Arial" panose="020B0604020202020204" pitchFamily="34" charset="0"/>
              <a:buNone/>
            </a:pPr>
            <a:r>
              <a:rPr lang="uk-UA" dirty="0"/>
              <a:t>Класні керівники, психологи;</a:t>
            </a:r>
          </a:p>
          <a:p>
            <a:pPr marL="405000" lvl="2" indent="0">
              <a:buFont typeface="Arial" panose="020B0604020202020204" pitchFamily="34" charset="0"/>
              <a:buNone/>
            </a:pPr>
            <a:r>
              <a:rPr lang="uk-UA" dirty="0"/>
              <a:t>Спеціалісти соціальних служб, молодіжних центрів, служби у справах дітей. </a:t>
            </a:r>
          </a:p>
          <a:p>
            <a:pPr marL="405000" lvl="2" indent="0">
              <a:buFont typeface="Arial" panose="020B0604020202020204" pitchFamily="34" charset="0"/>
              <a:buNone/>
            </a:pPr>
            <a:br>
              <a:rPr lang="uk-UA" dirty="0"/>
            </a:br>
            <a:r>
              <a:rPr lang="uk-UA" dirty="0">
                <a:solidFill>
                  <a:srgbClr val="C00000"/>
                </a:solidFill>
              </a:rPr>
              <a:t>ПРО ЩО? </a:t>
            </a:r>
            <a:br>
              <a:rPr lang="ru-RU" dirty="0"/>
            </a:br>
            <a:r>
              <a:rPr lang="uk-UA" dirty="0"/>
              <a:t>Як проводити інформування для дітей та дорослих;</a:t>
            </a:r>
          </a:p>
          <a:p>
            <a:pPr marL="405000" lvl="2" indent="0">
              <a:buFont typeface="Arial" panose="020B0604020202020204" pitchFamily="34" charset="0"/>
              <a:buNone/>
            </a:pPr>
            <a:r>
              <a:rPr lang="uk-UA" dirty="0"/>
              <a:t>Корисні посилання, ресурси, використання дистанційного навчання в проведенні інформування</a:t>
            </a:r>
            <a:r>
              <a:rPr lang="ru-RU" sz="1800" dirty="0"/>
              <a:t>. 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38BECAC-29A4-480C-9F38-CC1347586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84" t="13889" r="37578" b="20972"/>
          <a:stretch/>
        </p:blipFill>
        <p:spPr>
          <a:xfrm>
            <a:off x="4629263" y="3885508"/>
            <a:ext cx="1934893" cy="2733311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20596FA6-3486-4232-A7B2-26CFFCFBD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06" t="28471" r="37422" b="6112"/>
          <a:stretch/>
        </p:blipFill>
        <p:spPr>
          <a:xfrm>
            <a:off x="6974063" y="3840554"/>
            <a:ext cx="1944074" cy="273331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079A19B5-2C2A-4CDF-A1BB-4E38E9A34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76" t="15695" r="37422" b="19166"/>
          <a:stretch/>
        </p:blipFill>
        <p:spPr>
          <a:xfrm>
            <a:off x="9487068" y="3823868"/>
            <a:ext cx="1944073" cy="274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96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55368-942D-4D06-BE8C-3DCF336DF69C}"/>
              </a:ext>
            </a:extLst>
          </p:cNvPr>
          <p:cNvSpPr txBox="1">
            <a:spLocks/>
          </p:cNvSpPr>
          <p:nvPr/>
        </p:nvSpPr>
        <p:spPr>
          <a:xfrm>
            <a:off x="529200" y="469070"/>
            <a:ext cx="7416900" cy="626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>
                <a:solidFill>
                  <a:srgbClr val="C00000"/>
                </a:solidFill>
              </a:rPr>
              <a:t>МЕДІА РЕСУРСИ ТА ІНФОРМАЦІЙНІ КАМПАНІЇ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C5C29F-B669-484B-B95D-649A59CE3C38}"/>
              </a:ext>
            </a:extLst>
          </p:cNvPr>
          <p:cNvSpPr txBox="1">
            <a:spLocks/>
          </p:cNvSpPr>
          <p:nvPr/>
        </p:nvSpPr>
        <p:spPr>
          <a:xfrm>
            <a:off x="529199" y="1362729"/>
            <a:ext cx="11231391" cy="37906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800" dirty="0"/>
              <a:t>Короткі мультфільми з ІНРМ для дітей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800" dirty="0"/>
              <a:t>Короткі відеоролики для  дітей, підлітків дорослих з ІНРМ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800" dirty="0"/>
              <a:t>Вебсайт  - </a:t>
            </a:r>
            <a:r>
              <a:rPr lang="uk-UA" sz="1800" dirty="0">
                <a:hlinkClick r:id="rId2"/>
              </a:rPr>
              <a:t>www.stopmina.dk</a:t>
            </a:r>
            <a:endParaRPr lang="uk-UA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800" dirty="0"/>
              <a:t>Використання ЗМІ та соціальних мереж, та  месенджерів та Інтернет ресурсів, онлайн платформ,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800" dirty="0"/>
              <a:t>для спілкування для підтримки та розповсюдження  повідомлень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800" dirty="0"/>
              <a:t>Друковані матеріали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800" dirty="0"/>
              <a:t>Постери, календарі, буклети 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uk-UA" sz="1800" dirty="0"/>
            </a:br>
            <a:r>
              <a:rPr lang="uk-UA" sz="1800" dirty="0"/>
              <a:t>Банери, біллборди </a:t>
            </a:r>
          </a:p>
          <a:p>
            <a:pPr marL="0" indent="0">
              <a:buNone/>
            </a:pPr>
            <a:r>
              <a:rPr lang="uk-UA" sz="1800" dirty="0"/>
              <a:t>Радіо повідомлення з ІНРМ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0867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02BE9-9B5D-4DF4-A5B4-6ABA59D8F7C3}"/>
              </a:ext>
            </a:extLst>
          </p:cNvPr>
          <p:cNvSpPr txBox="1">
            <a:spLocks/>
          </p:cNvSpPr>
          <p:nvPr/>
        </p:nvSpPr>
        <p:spPr>
          <a:xfrm>
            <a:off x="1164094" y="361845"/>
            <a:ext cx="7416900" cy="5079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>
                <a:solidFill>
                  <a:srgbClr val="C00000"/>
                </a:solidFill>
              </a:rPr>
              <a:t>ІНРМ ДЛЯ ДІТЕЙ 6-11 РОКІВ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FF3DF3F9-DF11-4B3B-8554-E18E164E2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18" y="1154417"/>
            <a:ext cx="4599910" cy="343028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FFE480-C223-4926-9D4E-3B1B2BCF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/>
          <a:stretch/>
        </p:blipFill>
        <p:spPr>
          <a:xfrm>
            <a:off x="1285241" y="1154416"/>
            <a:ext cx="4280037" cy="343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F287E9-241C-4097-A4B5-C19D0172C1C3}"/>
              </a:ext>
            </a:extLst>
          </p:cNvPr>
          <p:cNvSpPr txBox="1"/>
          <p:nvPr/>
        </p:nvSpPr>
        <p:spPr>
          <a:xfrm>
            <a:off x="1005068" y="5473917"/>
            <a:ext cx="10776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Розпізнавати офіційні попереджувальні знаки та знати небезпечні території та їх ознаки</a:t>
            </a:r>
            <a:r>
              <a:rPr lang="ru-RU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Не </a:t>
            </a:r>
            <a:r>
              <a:rPr lang="uk-UA" dirty="0" err="1"/>
              <a:t>чiпати</a:t>
            </a:r>
            <a:r>
              <a:rPr lang="uk-UA" dirty="0"/>
              <a:t> незнайомі та підозрілі предмети;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Завжди сповіщати дорослим та знати екстрені телефон</a:t>
            </a:r>
            <a:r>
              <a:rPr lang="ru-RU" dirty="0"/>
              <a:t>н</a:t>
            </a:r>
            <a:r>
              <a:rPr lang="uk-UA" dirty="0"/>
              <a:t>і номери 101, 103;</a:t>
            </a:r>
            <a:endParaRPr lang="ru-RU" dirty="0"/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6DD27391-6A07-4663-8F58-7A2FC131B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92" y="90388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9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342763"/>
            <a:ext cx="9857384" cy="702593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КРАЇНИ, ЯКІ ПОСТАРЖДАЛІ  ВІД МІН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6527" y="1240386"/>
            <a:ext cx="5727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Від мін  постраждало більше 70 країн. </a:t>
            </a:r>
          </a:p>
          <a:p>
            <a:r>
              <a:rPr lang="uk-UA" dirty="0"/>
              <a:t>Більше 60 мільйонів мін розкидані по всьому світу</a:t>
            </a:r>
          </a:p>
          <a:p>
            <a:r>
              <a:rPr lang="uk-UA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527" y="4606217"/>
            <a:ext cx="9589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 algn="just">
              <a:buFont typeface="Wingdings" charset="2"/>
              <a:buChar char="Ø"/>
              <a:defRPr b="1">
                <a:solidFill>
                  <a:srgbClr val="FFFFFF"/>
                </a:solidFill>
              </a:defRPr>
            </a:lvl1pPr>
          </a:lstStyle>
          <a:p>
            <a:pPr marL="0" indent="0" algn="l">
              <a:buNone/>
            </a:pPr>
            <a:r>
              <a:rPr lang="uk-UA" b="0" dirty="0">
                <a:solidFill>
                  <a:schemeClr val="tx1"/>
                </a:solidFill>
              </a:rPr>
              <a:t>Міни коштують $ 3 - $ 30, щоб виготовити,</a:t>
            </a:r>
          </a:p>
          <a:p>
            <a:pPr marL="0" indent="0" algn="l">
              <a:buNone/>
            </a:pPr>
            <a:r>
              <a:rPr lang="uk-UA" b="0" dirty="0">
                <a:solidFill>
                  <a:schemeClr val="tx1"/>
                </a:solidFill>
              </a:rPr>
              <a:t>але $ 300 - $ 1000 щоб знешкодити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527" y="2464108"/>
            <a:ext cx="596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Міни вбивають або калічать приблизно </a:t>
            </a:r>
            <a:r>
              <a:rPr lang="uk-UA" dirty="0">
                <a:solidFill>
                  <a:srgbClr val="C00000"/>
                </a:solidFill>
              </a:rPr>
              <a:t>26 000 осіб на рік.</a:t>
            </a:r>
          </a:p>
          <a:p>
            <a:r>
              <a:rPr lang="uk-UA" dirty="0">
                <a:solidFill>
                  <a:srgbClr val="C00000"/>
                </a:solidFill>
              </a:rPr>
              <a:t>Це 500 постраждалих на тиждень, 71 за день, 3 на годину.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102" y="3567547"/>
            <a:ext cx="97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buFont typeface="Wingdings" charset="2"/>
              <a:buChar char="Ø"/>
              <a:defRPr b="1"/>
            </a:lvl1pPr>
          </a:lstStyle>
          <a:p>
            <a:pPr marL="0" indent="0">
              <a:buNone/>
            </a:pPr>
            <a:r>
              <a:rPr lang="uk-UA" b="0" dirty="0"/>
              <a:t>Від мін загинуло більше людей, ніж від ядерної,</a:t>
            </a:r>
          </a:p>
          <a:p>
            <a:pPr marL="0" indent="0">
              <a:buNone/>
            </a:pPr>
            <a:r>
              <a:rPr lang="uk-UA" b="0" dirty="0"/>
              <a:t>хімічної і біологічної зброї разом узятих.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5CBAD74-25BE-47DB-95D8-4198EB4C28D7}"/>
              </a:ext>
            </a:extLst>
          </p:cNvPr>
          <p:cNvSpPr/>
          <p:nvPr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BC3BD150-57D1-493F-8EB4-249D11FCD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30144"/>
            <a:ext cx="361950" cy="139700"/>
          </a:xfrm>
          <a:prstGeom prst="rect">
            <a:avLst/>
          </a:prstGeom>
        </p:spPr>
      </p:pic>
      <p:pic>
        <p:nvPicPr>
          <p:cNvPr id="10" name="Изображение 7">
            <a:extLst>
              <a:ext uri="{FF2B5EF4-FFF2-40B4-BE49-F238E27FC236}">
                <a16:creationId xmlns:a16="http://schemas.microsoft.com/office/drawing/2014/main" id="{CFEEFA4F-51FA-43B4-88E3-B56092C51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" t="11920" r="2033" b="8958"/>
          <a:stretch/>
        </p:blipFill>
        <p:spPr>
          <a:xfrm>
            <a:off x="6353711" y="1056104"/>
            <a:ext cx="5211762" cy="3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1E3FC-7F00-4BEE-A9ED-7099800114FC}"/>
              </a:ext>
            </a:extLst>
          </p:cNvPr>
          <p:cNvSpPr txBox="1">
            <a:spLocks/>
          </p:cNvSpPr>
          <p:nvPr/>
        </p:nvSpPr>
        <p:spPr>
          <a:xfrm>
            <a:off x="1036544" y="393221"/>
            <a:ext cx="7416900" cy="626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rgbClr val="C00000"/>
                </a:solidFill>
              </a:rPr>
              <a:t>ІНРМ ДЛЯ ДІТЕЙ 12-15 РОКІВ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C0C32569-4A56-4CBE-A115-0AE5C0575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99407"/>
            <a:ext cx="3990330" cy="2820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DF3219-3A96-4878-89E6-7039F1FEE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18" y="1499406"/>
            <a:ext cx="3984126" cy="2820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3976D-F2E2-4350-A130-4D8E6DACF0F8}"/>
              </a:ext>
            </a:extLst>
          </p:cNvPr>
          <p:cNvSpPr txBox="1"/>
          <p:nvPr/>
        </p:nvSpPr>
        <p:spPr>
          <a:xfrm>
            <a:off x="1031766" y="5015253"/>
            <a:ext cx="10987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Не ходити у незнайомі та небезпечні місця, знати небезпечні території та їх ознаки</a:t>
            </a:r>
            <a:r>
              <a:rPr lang="ru-RU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Не </a:t>
            </a:r>
            <a:r>
              <a:rPr lang="uk-UA" dirty="0" err="1"/>
              <a:t>чiпати</a:t>
            </a:r>
            <a:r>
              <a:rPr lang="uk-UA" dirty="0"/>
              <a:t> незнайомі та підозрілі предмети;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Знати алгоритми та правила безпечної поведінки;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Знати екстрені телефонні номери 101, 103 - самостійно сповіщати служби допомоги, також завжди сповіщати дорослим.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848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5AFDDC-92F0-48F7-ADEC-2BDE59EF7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946"/>
            <a:ext cx="12192000" cy="689794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B75980-7AA1-4940-83AF-FD08C17F0786}"/>
              </a:ext>
            </a:extLst>
          </p:cNvPr>
          <p:cNvSpPr/>
          <p:nvPr/>
        </p:nvSpPr>
        <p:spPr>
          <a:xfrm>
            <a:off x="1505243" y="2447785"/>
            <a:ext cx="8623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B8BFAEF-E205-4B05-BF68-89EBC01BE513}"/>
              </a:ext>
            </a:extLst>
          </p:cNvPr>
          <p:cNvSpPr/>
          <p:nvPr/>
        </p:nvSpPr>
        <p:spPr>
          <a:xfrm>
            <a:off x="1525194" y="3974307"/>
            <a:ext cx="9453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UA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B483F6DC-7B09-48CA-ABEE-62BE7E895824}"/>
              </a:ext>
            </a:extLst>
          </p:cNvPr>
          <p:cNvSpPr/>
          <p:nvPr/>
        </p:nvSpPr>
        <p:spPr>
          <a:xfrm>
            <a:off x="4333626" y="2778128"/>
            <a:ext cx="38361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ПОГАНА ПРАКТИКА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ПРИ ПРОВЕДЕННІ ІНРМ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40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B75980-7AA1-4940-83AF-FD08C17F0786}"/>
              </a:ext>
            </a:extLst>
          </p:cNvPr>
          <p:cNvSpPr/>
          <p:nvPr/>
        </p:nvSpPr>
        <p:spPr>
          <a:xfrm>
            <a:off x="1505243" y="2447785"/>
            <a:ext cx="8623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F4D337-AD1C-4593-B17C-D0B2D2C4E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420" y="180717"/>
            <a:ext cx="3462828" cy="1207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6A9E44-66EE-4C4C-9D20-38669092E0A2}"/>
              </a:ext>
            </a:extLst>
          </p:cNvPr>
          <p:cNvSpPr txBox="1"/>
          <p:nvPr/>
        </p:nvSpPr>
        <p:spPr>
          <a:xfrm>
            <a:off x="797346" y="406033"/>
            <a:ext cx="8601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ЗМІСТ  ТЕМА 1.3.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D2AD3D5-186C-49EF-A4BB-C2DBBCBACDA0}"/>
              </a:ext>
            </a:extLst>
          </p:cNvPr>
          <p:cNvSpPr/>
          <p:nvPr/>
        </p:nvSpPr>
        <p:spPr>
          <a:xfrm>
            <a:off x="418361" y="2640103"/>
            <a:ext cx="111301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ЩО ТАКЕ ІНФОРМУВАННЯ ПРО</a:t>
            </a:r>
            <a:r>
              <a:rPr lang="ru-UA" kern="0" dirty="0">
                <a:solidFill>
                  <a:schemeClr val="bg1"/>
                </a:solidFill>
              </a:rPr>
              <a:t> РИЗИКИ В</a:t>
            </a:r>
            <a:r>
              <a:rPr lang="uk-UA" kern="0" dirty="0">
                <a:solidFill>
                  <a:schemeClr val="bg1"/>
                </a:solidFill>
              </a:rPr>
              <a:t>І</a:t>
            </a:r>
            <a:r>
              <a:rPr lang="ru-UA" kern="0" dirty="0">
                <a:solidFill>
                  <a:schemeClr val="bg1"/>
                </a:solidFill>
              </a:rPr>
              <a:t>Д ВИБУХОНЕБЕЗПЕЧНИХ ПРЕДМЕТ</a:t>
            </a:r>
            <a:r>
              <a:rPr lang="uk-UA" kern="0" dirty="0">
                <a:solidFill>
                  <a:schemeClr val="bg1"/>
                </a:solidFill>
              </a:rPr>
              <a:t>ІВ ?  (ІНРМН)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kern="0" dirty="0">
                <a:solidFill>
                  <a:schemeClr val="bg1"/>
                </a:solidFill>
              </a:rPr>
              <a:t>ЯК МИ НАДАЄМО ПОВ</a:t>
            </a:r>
            <a:r>
              <a:rPr lang="uk-UA" kern="0" dirty="0">
                <a:solidFill>
                  <a:schemeClr val="bg1"/>
                </a:solidFill>
              </a:rPr>
              <a:t>І</a:t>
            </a:r>
            <a:r>
              <a:rPr lang="ru-RU" kern="0" dirty="0">
                <a:solidFill>
                  <a:schemeClr val="bg1"/>
                </a:solidFill>
              </a:rPr>
              <a:t>ДОМЛЕННЯ  ПРО НЕБЕЗПЕКУ ВІД МІН ТА ВЗВ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ІНФОРМУВАННЯ ДІТЕЙ РІЗНИХ ВІКОВИХ КАТЕГОРІЙ  (6-11; 12-15; 16-18)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ВПРОВАДЖЕННЯ  </a:t>
            </a:r>
            <a:r>
              <a:rPr lang="ru-RU" dirty="0">
                <a:solidFill>
                  <a:schemeClr val="bg1"/>
                </a:solidFill>
              </a:rPr>
              <a:t>ПРОЕКТІВ  З ІНФОРМУВАННЯ У ЗАКЛАДАХ ОСВІТИ ТА ГРОМАДАХ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ДИСТАНЦІЙНА ОСВІТА / ЦИФРОВІ ІНРМ  ПОСІБНИК З  ІНФОРМУВАННЯ ПРО НЕБЕЗПЕКУ ВИБУХОНЕБЕЗПЕЧНИХ ПРЕДМЕТІВ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ПОГАНА ПРАКТИКА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kern="0" dirty="0">
                <a:solidFill>
                  <a:schemeClr val="bg1"/>
                </a:solidFill>
              </a:rPr>
              <a:t>ПИТАННЯ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86FF912-0D8E-4B88-85F0-53A656479115}"/>
              </a:ext>
            </a:extLst>
          </p:cNvPr>
          <p:cNvSpPr txBox="1">
            <a:spLocks/>
          </p:cNvSpPr>
          <p:nvPr/>
        </p:nvSpPr>
        <p:spPr>
          <a:xfrm>
            <a:off x="884754" y="453939"/>
            <a:ext cx="7416900" cy="530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>
                <a:solidFill>
                  <a:srgbClr val="C00000"/>
                </a:solidFill>
              </a:rPr>
              <a:t>ПОГАНА ПРАКТИКА. ДЕМОНСТРАЦІЯ МІН ТА ВЗВ</a:t>
            </a:r>
            <a:br>
              <a:rPr lang="uk-UA" sz="2400" dirty="0"/>
            </a:br>
            <a:endParaRPr lang="da-DK" sz="2400" dirty="0"/>
          </a:p>
        </p:txBody>
      </p:sp>
      <p:pic>
        <p:nvPicPr>
          <p:cNvPr id="13" name="Изображение 2">
            <a:extLst>
              <a:ext uri="{FF2B5EF4-FFF2-40B4-BE49-F238E27FC236}">
                <a16:creationId xmlns:a16="http://schemas.microsoft.com/office/drawing/2014/main" id="{48DE4FC3-8947-494B-B6CC-45031AFD3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t="-436" r="4488" b="436"/>
          <a:stretch/>
        </p:blipFill>
        <p:spPr>
          <a:xfrm>
            <a:off x="1007935" y="1176924"/>
            <a:ext cx="3860800" cy="2594342"/>
          </a:xfrm>
          <a:prstGeom prst="rect">
            <a:avLst/>
          </a:prstGeom>
        </p:spPr>
      </p:pic>
      <p:pic>
        <p:nvPicPr>
          <p:cNvPr id="14" name="Изображение 2">
            <a:extLst>
              <a:ext uri="{FF2B5EF4-FFF2-40B4-BE49-F238E27FC236}">
                <a16:creationId xmlns:a16="http://schemas.microsoft.com/office/drawing/2014/main" id="{CCC9AD02-C78F-48F8-BB40-7732894B3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/>
          <a:stretch/>
        </p:blipFill>
        <p:spPr>
          <a:xfrm>
            <a:off x="8075054" y="3907209"/>
            <a:ext cx="3578577" cy="25943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4E1A69-9528-430A-BCC1-D4BB06918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10" y="2251712"/>
            <a:ext cx="4082878" cy="25753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F1FEEC-5EBB-4B23-8418-D323DF2DB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263" y="601211"/>
            <a:ext cx="8743282" cy="56810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F83E99-02B4-4859-BC7D-6BA5F2776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595710">
            <a:off x="1743339" y="550554"/>
            <a:ext cx="9432683" cy="61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58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6337C-0848-4C89-86E4-5609023456AF}"/>
              </a:ext>
            </a:extLst>
          </p:cNvPr>
          <p:cNvSpPr txBox="1">
            <a:spLocks/>
          </p:cNvSpPr>
          <p:nvPr/>
        </p:nvSpPr>
        <p:spPr>
          <a:xfrm>
            <a:off x="803609" y="415616"/>
            <a:ext cx="7416900" cy="485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rgbClr val="C00000"/>
                </a:solidFill>
              </a:rPr>
              <a:t>ПОГАНА ПРАКТИКА. ДЕМОНСТРАЦІЯ МІН ТА ВЗВ</a:t>
            </a:r>
            <a:br>
              <a:rPr lang="uk-UA" sz="2400" dirty="0"/>
            </a:br>
            <a:endParaRPr lang="ru-RU" sz="2400" dirty="0"/>
          </a:p>
        </p:txBody>
      </p:sp>
      <p:pic>
        <p:nvPicPr>
          <p:cNvPr id="3" name="Изображение 2">
            <a:extLst>
              <a:ext uri="{FF2B5EF4-FFF2-40B4-BE49-F238E27FC236}">
                <a16:creationId xmlns:a16="http://schemas.microsoft.com/office/drawing/2014/main" id="{48BC32BA-BBBE-4467-8AC1-479EE3E7B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" r="3717"/>
          <a:stretch/>
        </p:blipFill>
        <p:spPr>
          <a:xfrm>
            <a:off x="930275" y="1659944"/>
            <a:ext cx="4628709" cy="3001027"/>
          </a:xfrm>
          <a:prstGeom prst="rect">
            <a:avLst/>
          </a:prstGeom>
        </p:spPr>
      </p:pic>
      <p:grpSp>
        <p:nvGrpSpPr>
          <p:cNvPr id="4" name="Группа 5">
            <a:extLst>
              <a:ext uri="{FF2B5EF4-FFF2-40B4-BE49-F238E27FC236}">
                <a16:creationId xmlns:a16="http://schemas.microsoft.com/office/drawing/2014/main" id="{F61FF602-6B42-451B-AB23-AAA3717E8B02}"/>
              </a:ext>
            </a:extLst>
          </p:cNvPr>
          <p:cNvGrpSpPr/>
          <p:nvPr/>
        </p:nvGrpSpPr>
        <p:grpSpPr>
          <a:xfrm>
            <a:off x="7856167" y="1617780"/>
            <a:ext cx="3825309" cy="3043190"/>
            <a:chOff x="2893010" y="1742372"/>
            <a:chExt cx="5586942" cy="3217620"/>
          </a:xfrm>
        </p:grpSpPr>
        <p:pic>
          <p:nvPicPr>
            <p:cNvPr id="5" name="Изображение 2">
              <a:extLst>
                <a:ext uri="{FF2B5EF4-FFF2-40B4-BE49-F238E27FC236}">
                  <a16:creationId xmlns:a16="http://schemas.microsoft.com/office/drawing/2014/main" id="{4ABCC874-D86A-452D-9CBB-DF6A6B159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0" r="9942" b="7998"/>
            <a:stretch/>
          </p:blipFill>
          <p:spPr>
            <a:xfrm>
              <a:off x="2893010" y="1742372"/>
              <a:ext cx="5586942" cy="3217620"/>
            </a:xfrm>
            <a:prstGeom prst="rect">
              <a:avLst/>
            </a:prstGeom>
          </p:spPr>
        </p:pic>
        <p:sp>
          <p:nvSpPr>
            <p:cNvPr id="6" name="Скругленный прямоугольник 7">
              <a:extLst>
                <a:ext uri="{FF2B5EF4-FFF2-40B4-BE49-F238E27FC236}">
                  <a16:creationId xmlns:a16="http://schemas.microsoft.com/office/drawing/2014/main" id="{A2ED882D-4B1B-491B-9B5E-9B500CD15CF3}"/>
                </a:ext>
              </a:extLst>
            </p:cNvPr>
            <p:cNvSpPr/>
            <p:nvPr/>
          </p:nvSpPr>
          <p:spPr>
            <a:xfrm>
              <a:off x="6653255" y="3801979"/>
              <a:ext cx="389230" cy="144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Скругленный прямоугольник 8">
              <a:extLst>
                <a:ext uri="{FF2B5EF4-FFF2-40B4-BE49-F238E27FC236}">
                  <a16:creationId xmlns:a16="http://schemas.microsoft.com/office/drawing/2014/main" id="{3BA6945A-C8E8-48CB-8545-3F5BC89307AE}"/>
                </a:ext>
              </a:extLst>
            </p:cNvPr>
            <p:cNvSpPr/>
            <p:nvPr/>
          </p:nvSpPr>
          <p:spPr>
            <a:xfrm>
              <a:off x="8040891" y="3505203"/>
              <a:ext cx="389230" cy="144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Изображение 4">
            <a:extLst>
              <a:ext uri="{FF2B5EF4-FFF2-40B4-BE49-F238E27FC236}">
                <a16:creationId xmlns:a16="http://schemas.microsoft.com/office/drawing/2014/main" id="{08E2C3FF-6A86-4469-AE04-D25E89E03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21" y="1617778"/>
            <a:ext cx="2855527" cy="3043190"/>
          </a:xfrm>
          <a:prstGeom prst="rect">
            <a:avLst/>
          </a:prstGeom>
        </p:spPr>
      </p:pic>
      <p:cxnSp>
        <p:nvCxnSpPr>
          <p:cNvPr id="9" name="Прямая соединительная линия 9">
            <a:extLst>
              <a:ext uri="{FF2B5EF4-FFF2-40B4-BE49-F238E27FC236}">
                <a16:creationId xmlns:a16="http://schemas.microsoft.com/office/drawing/2014/main" id="{A3656540-C3DB-481E-BBFE-5C356BBD49E0}"/>
              </a:ext>
            </a:extLst>
          </p:cNvPr>
          <p:cNvCxnSpPr>
            <a:cxnSpLocks/>
          </p:cNvCxnSpPr>
          <p:nvPr/>
        </p:nvCxnSpPr>
        <p:spPr>
          <a:xfrm>
            <a:off x="1219200" y="1801091"/>
            <a:ext cx="10161656" cy="2669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10">
            <a:extLst>
              <a:ext uri="{FF2B5EF4-FFF2-40B4-BE49-F238E27FC236}">
                <a16:creationId xmlns:a16="http://schemas.microsoft.com/office/drawing/2014/main" id="{BABFD13A-9314-43ED-82E2-030B8BA6E76B}"/>
              </a:ext>
            </a:extLst>
          </p:cNvPr>
          <p:cNvCxnSpPr>
            <a:cxnSpLocks/>
          </p:cNvCxnSpPr>
          <p:nvPr/>
        </p:nvCxnSpPr>
        <p:spPr>
          <a:xfrm flipH="1">
            <a:off x="1494740" y="1801091"/>
            <a:ext cx="9886116" cy="2669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2C699ABE-80A1-4B60-A87A-89F4081F127E}"/>
              </a:ext>
            </a:extLst>
          </p:cNvPr>
          <p:cNvSpPr/>
          <p:nvPr/>
        </p:nvSpPr>
        <p:spPr>
          <a:xfrm>
            <a:off x="930275" y="5458051"/>
            <a:ext cx="3519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https://mcgr.dsns.gov.ua/?p=12894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F30A191-43A9-4857-A8B1-63DB1B0097E0}"/>
              </a:ext>
            </a:extLst>
          </p:cNvPr>
          <p:cNvSpPr/>
          <p:nvPr/>
        </p:nvSpPr>
        <p:spPr>
          <a:xfrm>
            <a:off x="934418" y="5865646"/>
            <a:ext cx="3519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https://mcgr.dsns.gov.ua/?p=12580</a:t>
            </a:r>
          </a:p>
        </p:txBody>
      </p:sp>
    </p:spTree>
    <p:extLst>
      <p:ext uri="{BB962C8B-B14F-4D97-AF65-F5344CB8AC3E}">
        <p14:creationId xmlns:p14="http://schemas.microsoft.com/office/powerpoint/2010/main" val="33432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BFCB8-2043-4C60-B426-E2FBE53F07CB}"/>
              </a:ext>
            </a:extLst>
          </p:cNvPr>
          <p:cNvSpPr txBox="1">
            <a:spLocks/>
          </p:cNvSpPr>
          <p:nvPr/>
        </p:nvSpPr>
        <p:spPr>
          <a:xfrm>
            <a:off x="1019531" y="652451"/>
            <a:ext cx="7416900" cy="458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/>
              <a:t> </a:t>
            </a:r>
            <a:r>
              <a:rPr lang="uk-UA" sz="2800" dirty="0">
                <a:solidFill>
                  <a:srgbClr val="C00000"/>
                </a:solidFill>
              </a:rPr>
              <a:t>ДЕМОНСТРАЦІЯ ЖЕРТВ ВІД МІН ТА ВЗВ </a:t>
            </a:r>
            <a:br>
              <a:rPr lang="uk-UA" sz="2400" dirty="0"/>
            </a:br>
            <a:endParaRPr lang="ru-RU" sz="2400" dirty="0"/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8E6C9924-F470-4BC3-ACE6-41516603A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22" y="1478611"/>
            <a:ext cx="7117117" cy="3059112"/>
          </a:xfrm>
          <a:prstGeom prst="rect">
            <a:avLst/>
          </a:prstGeom>
        </p:spPr>
      </p:pic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49C0D846-E866-443F-B854-8699F11893B5}"/>
              </a:ext>
            </a:extLst>
          </p:cNvPr>
          <p:cNvSpPr/>
          <p:nvPr/>
        </p:nvSpPr>
        <p:spPr>
          <a:xfrm>
            <a:off x="1169422" y="1472979"/>
            <a:ext cx="7113925" cy="30591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722E96C-9DCD-4B7C-8D51-6B134957C79A}"/>
              </a:ext>
            </a:extLst>
          </p:cNvPr>
          <p:cNvCxnSpPr>
            <a:cxnSpLocks/>
          </p:cNvCxnSpPr>
          <p:nvPr/>
        </p:nvCxnSpPr>
        <p:spPr>
          <a:xfrm>
            <a:off x="1241175" y="1478611"/>
            <a:ext cx="7117117" cy="30591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6">
            <a:extLst>
              <a:ext uri="{FF2B5EF4-FFF2-40B4-BE49-F238E27FC236}">
                <a16:creationId xmlns:a16="http://schemas.microsoft.com/office/drawing/2014/main" id="{60B8642D-B346-4AD6-94D1-464E7A0D72F5}"/>
              </a:ext>
            </a:extLst>
          </p:cNvPr>
          <p:cNvCxnSpPr>
            <a:cxnSpLocks/>
          </p:cNvCxnSpPr>
          <p:nvPr/>
        </p:nvCxnSpPr>
        <p:spPr>
          <a:xfrm flipH="1">
            <a:off x="1169422" y="1478611"/>
            <a:ext cx="6964034" cy="30591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2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02833-996B-4980-998C-C9BFBCE720AD}"/>
              </a:ext>
            </a:extLst>
          </p:cNvPr>
          <p:cNvSpPr txBox="1">
            <a:spLocks/>
          </p:cNvSpPr>
          <p:nvPr/>
        </p:nvSpPr>
        <p:spPr>
          <a:xfrm>
            <a:off x="-318939" y="276819"/>
            <a:ext cx="7416900" cy="4946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/>
              <a:t> </a:t>
            </a:r>
            <a:r>
              <a:rPr lang="uk-UA" sz="2400" b="1" dirty="0">
                <a:solidFill>
                  <a:srgbClr val="C00000"/>
                </a:solidFill>
              </a:rPr>
              <a:t>САМОСТІЙНЕ МАРКУВАННЯ МІН ТА ВЗВ</a:t>
            </a:r>
            <a:br>
              <a:rPr lang="uk-UA" dirty="0"/>
            </a:b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4617E-1D36-474C-AE5B-B417565692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29427" r="12988" b="31131"/>
          <a:stretch/>
        </p:blipFill>
        <p:spPr>
          <a:xfrm>
            <a:off x="1463040" y="1575580"/>
            <a:ext cx="5339836" cy="3049423"/>
          </a:xfrm>
          <a:prstGeom prst="rect">
            <a:avLst/>
          </a:prstGeom>
        </p:spPr>
      </p:pic>
      <p:pic>
        <p:nvPicPr>
          <p:cNvPr id="4" name="Изображение 24">
            <a:extLst>
              <a:ext uri="{FF2B5EF4-FFF2-40B4-BE49-F238E27FC236}">
                <a16:creationId xmlns:a16="http://schemas.microsoft.com/office/drawing/2014/main" id="{9833574B-6230-443E-8FA4-D86B4B9F7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70" t="16387" r="10230"/>
          <a:stretch/>
        </p:blipFill>
        <p:spPr>
          <a:xfrm>
            <a:off x="6802876" y="1575580"/>
            <a:ext cx="4763460" cy="3049423"/>
          </a:xfrm>
          <a:prstGeom prst="rect">
            <a:avLst/>
          </a:prstGeom>
        </p:spPr>
      </p:pic>
      <p:cxnSp>
        <p:nvCxnSpPr>
          <p:cNvPr id="5" name="Прямая соединительная линия 5">
            <a:extLst>
              <a:ext uri="{FF2B5EF4-FFF2-40B4-BE49-F238E27FC236}">
                <a16:creationId xmlns:a16="http://schemas.microsoft.com/office/drawing/2014/main" id="{A000A762-D285-4A2B-8991-817D331D3C2E}"/>
              </a:ext>
            </a:extLst>
          </p:cNvPr>
          <p:cNvCxnSpPr>
            <a:cxnSpLocks/>
          </p:cNvCxnSpPr>
          <p:nvPr/>
        </p:nvCxnSpPr>
        <p:spPr>
          <a:xfrm>
            <a:off x="1463040" y="1575580"/>
            <a:ext cx="10103296" cy="30494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9">
            <a:extLst>
              <a:ext uri="{FF2B5EF4-FFF2-40B4-BE49-F238E27FC236}">
                <a16:creationId xmlns:a16="http://schemas.microsoft.com/office/drawing/2014/main" id="{7A2BAEB9-2CD3-4E50-88E2-FDBB24E8807D}"/>
              </a:ext>
            </a:extLst>
          </p:cNvPr>
          <p:cNvCxnSpPr>
            <a:cxnSpLocks/>
          </p:cNvCxnSpPr>
          <p:nvPr/>
        </p:nvCxnSpPr>
        <p:spPr>
          <a:xfrm flipH="1">
            <a:off x="1463040" y="1575580"/>
            <a:ext cx="10103296" cy="30494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2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9CAA4-2016-44D6-BE2F-D671B65A6209}"/>
              </a:ext>
            </a:extLst>
          </p:cNvPr>
          <p:cNvSpPr txBox="1">
            <a:spLocks/>
          </p:cNvSpPr>
          <p:nvPr/>
        </p:nvSpPr>
        <p:spPr>
          <a:xfrm>
            <a:off x="926765" y="550123"/>
            <a:ext cx="9330418" cy="49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/>
              <a:t> </a:t>
            </a:r>
            <a:r>
              <a:rPr lang="uk-UA" sz="2800" b="1" dirty="0">
                <a:solidFill>
                  <a:srgbClr val="C00000"/>
                </a:solidFill>
              </a:rPr>
              <a:t>САМОСТІЙНЕ МАРКУВАННЯ НЕБЕЗПЕЧНИХ ДІЛЯНОК</a:t>
            </a:r>
          </a:p>
        </p:txBody>
      </p:sp>
      <p:pic>
        <p:nvPicPr>
          <p:cNvPr id="3" name="Изображение 22">
            <a:extLst>
              <a:ext uri="{FF2B5EF4-FFF2-40B4-BE49-F238E27FC236}">
                <a16:creationId xmlns:a16="http://schemas.microsoft.com/office/drawing/2014/main" id="{B85D8298-00D7-4C8E-BC9E-8D1BFF39B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46"/>
          <a:stretch/>
        </p:blipFill>
        <p:spPr>
          <a:xfrm>
            <a:off x="2928730" y="1881203"/>
            <a:ext cx="5644066" cy="3998223"/>
          </a:xfrm>
          <a:prstGeom prst="rect">
            <a:avLst/>
          </a:prstGeom>
        </p:spPr>
      </p:pic>
      <p:cxnSp>
        <p:nvCxnSpPr>
          <p:cNvPr id="4" name="Прямая соединительная линия 5">
            <a:extLst>
              <a:ext uri="{FF2B5EF4-FFF2-40B4-BE49-F238E27FC236}">
                <a16:creationId xmlns:a16="http://schemas.microsoft.com/office/drawing/2014/main" id="{C8903391-811E-4E0A-AAE6-1E6D371C5DDD}"/>
              </a:ext>
            </a:extLst>
          </p:cNvPr>
          <p:cNvCxnSpPr>
            <a:cxnSpLocks/>
          </p:cNvCxnSpPr>
          <p:nvPr/>
        </p:nvCxnSpPr>
        <p:spPr>
          <a:xfrm>
            <a:off x="2928730" y="1881203"/>
            <a:ext cx="5617118" cy="39982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>
            <a:extLst>
              <a:ext uri="{FF2B5EF4-FFF2-40B4-BE49-F238E27FC236}">
                <a16:creationId xmlns:a16="http://schemas.microsoft.com/office/drawing/2014/main" id="{3896D9C1-62C3-46C3-A8EC-C8328927FB20}"/>
              </a:ext>
            </a:extLst>
          </p:cNvPr>
          <p:cNvCxnSpPr>
            <a:cxnSpLocks/>
          </p:cNvCxnSpPr>
          <p:nvPr/>
        </p:nvCxnSpPr>
        <p:spPr>
          <a:xfrm flipH="1">
            <a:off x="2928730" y="1899444"/>
            <a:ext cx="5617118" cy="39799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4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765D43-4621-469F-83C3-DFF0076E9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" t="12847" r="1413" b="12687"/>
          <a:stretch/>
        </p:blipFill>
        <p:spPr>
          <a:xfrm>
            <a:off x="1135622" y="1380434"/>
            <a:ext cx="10376032" cy="4679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1F863C-896A-4BE1-ADA7-0E05F5611F27}"/>
              </a:ext>
            </a:extLst>
          </p:cNvPr>
          <p:cNvSpPr txBox="1"/>
          <p:nvPr/>
        </p:nvSpPr>
        <p:spPr>
          <a:xfrm>
            <a:off x="863600" y="857214"/>
            <a:ext cx="833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800" dirty="0">
                <a:solidFill>
                  <a:srgbClr val="C00000"/>
                </a:solidFill>
              </a:rPr>
              <a:t>ВСІ РЕКОМЕНДАЦІЇ ВКАЗАНО ВІРНО</a:t>
            </a:r>
            <a:r>
              <a:rPr lang="uk-UA" sz="2800" dirty="0">
                <a:solidFill>
                  <a:srgbClr val="C00000"/>
                </a:solidFill>
                <a:sym typeface="Wingdings" panose="05000000000000000000" pitchFamily="2" charset="2"/>
              </a:rPr>
              <a:t>?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29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555E4-18C7-7B2B-D19F-4AF02A188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59" y="309034"/>
            <a:ext cx="10657416" cy="701731"/>
          </a:xfrm>
        </p:spPr>
        <p:txBody>
          <a:bodyPr/>
          <a:lstStyle/>
          <a:p>
            <a:r>
              <a:rPr lang="uk-UA" dirty="0">
                <a:latin typeface="Source Sans Pro" panose="020B0503030403020204" pitchFamily="34" charset="0"/>
                <a:ea typeface="Source Sans Pro" panose="020B0503030403020204" pitchFamily="34" charset="0"/>
              </a:rPr>
              <a:t>Індикатор 4.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uk-UA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Поведінкові докази</a:t>
            </a:r>
            <a:endParaRPr lang="uk-UA" dirty="0"/>
          </a:p>
        </p:txBody>
      </p:sp>
      <p:pic>
        <p:nvPicPr>
          <p:cNvPr id="12" name="Місце для зображення 11">
            <a:extLst>
              <a:ext uri="{FF2B5EF4-FFF2-40B4-BE49-F238E27FC236}">
                <a16:creationId xmlns:a16="http://schemas.microsoft.com/office/drawing/2014/main" id="{3F50C9A7-7896-E26F-63EE-764E9E6AFE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24"/>
          <a:stretch/>
        </p:blipFill>
        <p:spPr>
          <a:xfrm>
            <a:off x="1127625" y="1747767"/>
            <a:ext cx="5016000" cy="4800600"/>
          </a:xfrm>
        </p:spPr>
      </p:pic>
      <p:pic>
        <p:nvPicPr>
          <p:cNvPr id="14" name="Місце для зображення 13">
            <a:extLst>
              <a:ext uri="{FF2B5EF4-FFF2-40B4-BE49-F238E27FC236}">
                <a16:creationId xmlns:a16="http://schemas.microsoft.com/office/drawing/2014/main" id="{70E82D1A-B6DD-C04C-E593-BF7223FBF5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24"/>
          <a:stretch/>
        </p:blipFill>
        <p:spPr>
          <a:xfrm>
            <a:off x="6696575" y="1747767"/>
            <a:ext cx="5016000" cy="4800600"/>
          </a:xfrm>
        </p:spPr>
      </p:pic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BC1E7956-D857-FF65-1BBC-96A5924D562B}"/>
              </a:ext>
            </a:extLst>
          </p:cNvPr>
          <p:cNvCxnSpPr>
            <a:cxnSpLocks/>
          </p:cNvCxnSpPr>
          <p:nvPr/>
        </p:nvCxnSpPr>
        <p:spPr>
          <a:xfrm flipV="1">
            <a:off x="1055159" y="1748367"/>
            <a:ext cx="0" cy="480000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D6152897-1AEA-FF2F-7422-3B89E9A43E87}"/>
              </a:ext>
            </a:extLst>
          </p:cNvPr>
          <p:cNvCxnSpPr>
            <a:cxnSpLocks/>
          </p:cNvCxnSpPr>
          <p:nvPr/>
        </p:nvCxnSpPr>
        <p:spPr>
          <a:xfrm flipV="1">
            <a:off x="6624109" y="1747767"/>
            <a:ext cx="0" cy="480000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44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DCCCEBC0-35EA-48A6-B4C9-D6DB3AC04E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09" y="0"/>
            <a:ext cx="9236662" cy="6548967"/>
          </a:xfrm>
        </p:spPr>
      </p:pic>
    </p:spTree>
    <p:extLst>
      <p:ext uri="{BB962C8B-B14F-4D97-AF65-F5344CB8AC3E}">
        <p14:creationId xmlns:p14="http://schemas.microsoft.com/office/powerpoint/2010/main" val="1983393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849" y="1020080"/>
            <a:ext cx="3342370" cy="3609750"/>
          </a:xfrm>
        </p:spPr>
        <p:txBody>
          <a:bodyPr>
            <a:noAutofit/>
          </a:bodyPr>
          <a:lstStyle/>
          <a:p>
            <a:pPr defTabSz="609585">
              <a:lnSpc>
                <a:spcPct val="100000"/>
              </a:lnSpc>
              <a:spcBef>
                <a:spcPts val="0"/>
              </a:spcBef>
            </a:pPr>
            <a:r>
              <a:rPr lang="uk-UA" sz="1600" dirty="0">
                <a:latin typeface="+mn-lt"/>
              </a:rPr>
              <a:t>За даними ДСНС, розмінування території України, виходячи із ситуації  на сьогодення, може тривати більш ніж 10 років і потребує величезних інвестицій, виходячи з досвіду інших країн.</a:t>
            </a:r>
            <a:r>
              <a:rPr lang="en-US" sz="1600" dirty="0">
                <a:latin typeface="+mn-lt"/>
              </a:rPr>
              <a:t> </a:t>
            </a:r>
            <a:br>
              <a:rPr lang="en-US" sz="1600" dirty="0">
                <a:latin typeface="+mn-lt"/>
              </a:rPr>
            </a:br>
            <a:r>
              <a:rPr lang="uk-UA" sz="1600" dirty="0">
                <a:latin typeface="+mn-lt"/>
              </a:rPr>
              <a:t>немає даних по забрудненню окупованих українських територій</a:t>
            </a:r>
            <a:r>
              <a:rPr lang="ru-RU" sz="1600" dirty="0">
                <a:latin typeface="+mn-lt"/>
              </a:rPr>
              <a:t>.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uk-UA" sz="1600" dirty="0">
                <a:latin typeface="+mn-lt"/>
              </a:rPr>
              <a:t>Наприклад, в період з 1998 по 2005 рік Хорватія витратила 214 мільйонів євро на різні програми протимінної діяльності, але деякі райони залишаються забрудненими</a:t>
            </a:r>
            <a:r>
              <a:rPr lang="uk-UA" sz="1800" dirty="0">
                <a:latin typeface="+mn-lt"/>
              </a:rPr>
              <a:t>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895695" y="5456223"/>
            <a:ext cx="10967496" cy="8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202500" indent="-202500" algn="l" rtl="0" eaLnBrk="1" fontAlgn="base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05000" indent="-202500" algn="l" rtl="0" eaLnBrk="1" fontAlgn="base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7500" indent="-202500" algn="l" rtl="0" eaLnBrk="1" fontAlgn="base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72754" indent="-2643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&gt;"/>
              <a:defRPr sz="135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344216" indent="-2643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&gt;"/>
              <a:defRPr sz="135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687116" indent="-2643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&gt;"/>
              <a:defRPr sz="1500">
                <a:solidFill>
                  <a:schemeClr val="tx1"/>
                </a:solidFill>
                <a:latin typeface="+mn-lt"/>
              </a:defRPr>
            </a:lvl6pPr>
            <a:lvl7pPr marL="2030016" indent="-2643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&gt;"/>
              <a:defRPr sz="1500">
                <a:solidFill>
                  <a:schemeClr val="tx1"/>
                </a:solidFill>
                <a:latin typeface="+mn-lt"/>
              </a:defRPr>
            </a:lvl7pPr>
            <a:lvl8pPr marL="2372916" indent="-2643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&gt;"/>
              <a:defRPr sz="1500">
                <a:solidFill>
                  <a:schemeClr val="tx1"/>
                </a:solidFill>
                <a:latin typeface="+mn-lt"/>
              </a:defRPr>
            </a:lvl8pPr>
            <a:lvl9pPr marL="2715816" indent="-2643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&gt;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600" kern="0" dirty="0">
                <a:latin typeface="+mn-lt"/>
              </a:rPr>
              <a:t>У  2019 </a:t>
            </a:r>
            <a:r>
              <a:rPr lang="uk-UA" sz="1600" kern="0" dirty="0">
                <a:latin typeface="+mn-lt"/>
              </a:rPr>
              <a:t>році Україна опинилася на п'ятому місці у світі в рейтингу країн з найвищою кількістю жертв від мін.</a:t>
            </a:r>
            <a:br>
              <a:rPr lang="uk-UA" sz="1600" kern="0" dirty="0">
                <a:latin typeface="+mn-lt"/>
              </a:rPr>
            </a:br>
            <a:r>
              <a:rPr lang="uk-UA" sz="1600" kern="0" dirty="0">
                <a:latin typeface="+mn-lt"/>
              </a:rPr>
              <a:t>На першому місці у цьому списку опинився Афганістан, </a:t>
            </a:r>
            <a:r>
              <a:rPr lang="uk-UA" sz="1600" kern="0" dirty="0">
                <a:solidFill>
                  <a:srgbClr val="C00000"/>
                </a:solidFill>
                <a:latin typeface="+mn-lt"/>
              </a:rPr>
              <a:t>де було зафіксовано 2234 жертви від мін та вибухових пристроїв. </a:t>
            </a:r>
            <a:r>
              <a:rPr lang="uk-UA" sz="1600" kern="0" dirty="0">
                <a:latin typeface="+mn-lt"/>
              </a:rPr>
              <a:t>Далі йдуть Сирія, Ємен та М'янма</a:t>
            </a:r>
            <a:r>
              <a:rPr lang="ru-RU" sz="1600" kern="0" dirty="0">
                <a:latin typeface="+mn-lt"/>
              </a:rPr>
              <a:t>.</a:t>
            </a:r>
          </a:p>
        </p:txBody>
      </p:sp>
      <p:sp>
        <p:nvSpPr>
          <p:cNvPr id="7" name="Объект 6"/>
          <p:cNvSpPr txBox="1">
            <a:spLocks/>
          </p:cNvSpPr>
          <p:nvPr/>
        </p:nvSpPr>
        <p:spPr>
          <a:xfrm>
            <a:off x="597304" y="585527"/>
            <a:ext cx="4279497" cy="14627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lender Pro Book" charset="0"/>
                <a:ea typeface="Blender Pro Book" charset="0"/>
                <a:cs typeface="Blender Pro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lender Pro Book" charset="0"/>
                <a:ea typeface="Blender Pro Book" charset="0"/>
                <a:cs typeface="Blender Pro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lender Pro Book" charset="0"/>
                <a:ea typeface="Blender Pro Book" charset="0"/>
                <a:cs typeface="Blender Pro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lender Pro Book" charset="0"/>
                <a:ea typeface="Blender Pro Book" charset="0"/>
                <a:cs typeface="Blender Pro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lender Pro Book" charset="0"/>
                <a:ea typeface="Blender Pro Book" charset="0"/>
                <a:cs typeface="Blender Pro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2133" dirty="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5511" y="786030"/>
            <a:ext cx="4090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dirty="0">
                <a:cs typeface="Times New Roman" panose="02020603050405020304" pitchFamily="18" charset="0"/>
              </a:rPr>
              <a:t>Кількість підривів на протитранспортних мінах в Україні – найвища у світі.</a:t>
            </a:r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756486" y="5362047"/>
            <a:ext cx="4009673" cy="14779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lender Pro Book" charset="0"/>
                <a:ea typeface="Blender Pro Book" charset="0"/>
                <a:cs typeface="Blender Pro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lender Pro Book" charset="0"/>
                <a:ea typeface="Blender Pro Book" charset="0"/>
                <a:cs typeface="Blender Pro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lender Pro Book" charset="0"/>
                <a:ea typeface="Blender Pro Book" charset="0"/>
                <a:cs typeface="Blender Pro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lender Pro Book" charset="0"/>
                <a:ea typeface="Blender Pro Book" charset="0"/>
                <a:cs typeface="Blender Pro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lender Pro Book" charset="0"/>
                <a:ea typeface="Blender Pro Book" charset="0"/>
                <a:cs typeface="Blender Pro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1867" dirty="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486" y="348850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ОГЛЯД СИТУАЦ</a:t>
            </a:r>
            <a:r>
              <a:rPr lang="uk-UA" sz="2800" dirty="0">
                <a:solidFill>
                  <a:srgbClr val="C00000"/>
                </a:solidFill>
              </a:rPr>
              <a:t>ІЇ В УКРАЇНІ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92727" y="1799537"/>
            <a:ext cx="3803772" cy="358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867" dirty="0"/>
              <a:t> </a:t>
            </a:r>
            <a:r>
              <a:rPr lang="uk-UA" sz="1600" dirty="0"/>
              <a:t>За різними даними із офіційних джерел,  наприклад ДСНС України,  Міністерства внутрішніх справ України, </a:t>
            </a:r>
            <a:r>
              <a:rPr lang="uk-UA" dirty="0"/>
              <a:t>Кризового бюро Програми розвитку ООН</a:t>
            </a:r>
            <a:r>
              <a:rPr lang="uk-UA" sz="1600" dirty="0"/>
              <a:t>,</a:t>
            </a:r>
          </a:p>
          <a:p>
            <a:pPr algn="r"/>
            <a:r>
              <a:rPr lang="uk-UA" sz="1600" dirty="0"/>
              <a:t>станом на червень 2023 року,  орієнтовна площа замінованих територій в Україні </a:t>
            </a:r>
            <a:r>
              <a:rPr lang="ru-RU" dirty="0"/>
              <a:t>в  </a:t>
            </a:r>
            <a:r>
              <a:rPr lang="ru-RU" dirty="0" err="1"/>
              <a:t>складає</a:t>
            </a:r>
            <a:r>
              <a:rPr lang="ru-RU" dirty="0"/>
              <a:t> </a:t>
            </a:r>
            <a:r>
              <a:rPr lang="ru-RU" dirty="0" err="1"/>
              <a:t>орієнтовно</a:t>
            </a:r>
            <a:r>
              <a:rPr lang="ru-RU" dirty="0"/>
              <a:t> 30% </a:t>
            </a:r>
            <a:r>
              <a:rPr lang="ru-RU" dirty="0" err="1"/>
              <a:t>території</a:t>
            </a:r>
            <a:r>
              <a:rPr lang="ru-RU" dirty="0"/>
              <a:t>, за масштабами </a:t>
            </a:r>
            <a:r>
              <a:rPr lang="ru-RU" dirty="0" err="1"/>
              <a:t>це</a:t>
            </a:r>
            <a:r>
              <a:rPr lang="ru-RU" dirty="0"/>
              <a:t> як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4,5 </a:t>
            </a:r>
            <a:r>
              <a:rPr lang="ru-RU" dirty="0" err="1"/>
              <a:t>Швейцарії</a:t>
            </a:r>
            <a:r>
              <a:rPr lang="ru-RU" dirty="0"/>
              <a:t>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 </a:t>
            </a:r>
            <a:r>
              <a:rPr lang="uk-UA" sz="1600" dirty="0">
                <a:solidFill>
                  <a:srgbClr val="C00000"/>
                </a:solidFill>
              </a:rPr>
              <a:t>оцінюється у понад </a:t>
            </a:r>
            <a:r>
              <a:rPr lang="ru-RU" sz="1600" dirty="0">
                <a:solidFill>
                  <a:srgbClr val="C00000"/>
                </a:solidFill>
              </a:rPr>
              <a:t>270 тис. </a:t>
            </a:r>
            <a:r>
              <a:rPr lang="uk-UA" sz="1600" dirty="0">
                <a:solidFill>
                  <a:srgbClr val="C00000"/>
                </a:solidFill>
              </a:rPr>
              <a:t>квадратних кілометрів території, включно,</a:t>
            </a:r>
          </a:p>
          <a:p>
            <a:pPr algn="r"/>
            <a:r>
              <a:rPr lang="uk-UA" sz="1600" dirty="0">
                <a:solidFill>
                  <a:srgbClr val="C00000"/>
                </a:solidFill>
              </a:rPr>
              <a:t>з окупованими територіями</a:t>
            </a:r>
            <a:r>
              <a:rPr lang="ru-RU" sz="16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B32512-6C98-416A-A269-ACE766F17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19" y="1214762"/>
            <a:ext cx="3783990" cy="2732430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E3958D34-03C9-4F19-A41F-96697AF1C53D}"/>
              </a:ext>
            </a:extLst>
          </p:cNvPr>
          <p:cNvSpPr/>
          <p:nvPr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13" name="Графіка 12">
            <a:extLst>
              <a:ext uri="{FF2B5EF4-FFF2-40B4-BE49-F238E27FC236}">
                <a16:creationId xmlns:a16="http://schemas.microsoft.com/office/drawing/2014/main" id="{1231438B-A314-4714-BB2D-665CDB9D6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92" y="130144"/>
            <a:ext cx="36195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5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90A693B3-CBF8-9D0B-8ECF-6A9680F6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59" y="1918350"/>
            <a:ext cx="10657416" cy="2086725"/>
          </a:xfrm>
        </p:spPr>
        <p:txBody>
          <a:bodyPr/>
          <a:lstStyle/>
          <a:p>
            <a:r>
              <a:rPr lang="uk-UA" sz="4800" dirty="0"/>
              <a:t>Алгоритми</a:t>
            </a:r>
            <a:br>
              <a:rPr lang="ru-UA" sz="4800" dirty="0"/>
            </a:br>
            <a:r>
              <a:rPr lang="uk-UA" sz="4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безпечної поведінки</a:t>
            </a:r>
            <a:r>
              <a:rPr lang="ru-UA" sz="4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br>
              <a:rPr lang="ru-UA" sz="4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</a:br>
            <a:r>
              <a:rPr lang="ru-UA" sz="4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 </a:t>
            </a:r>
            <a:r>
              <a:rPr lang="uk-UA" sz="4800" dirty="0"/>
              <a:t>Що робити,</a:t>
            </a:r>
            <a:r>
              <a:rPr lang="en-US" sz="4800" dirty="0"/>
              <a:t> </a:t>
            </a:r>
            <a:r>
              <a:rPr lang="ru-RU" sz="4800" dirty="0">
                <a:latin typeface="+mn-lt"/>
              </a:rPr>
              <a:t>я</a:t>
            </a:r>
            <a:r>
              <a:rPr lang="ru-UA" sz="4800" dirty="0">
                <a:latin typeface="+mn-lt"/>
              </a:rPr>
              <a:t>к</a:t>
            </a:r>
            <a:r>
              <a:rPr lang="ru-RU" sz="4800" dirty="0">
                <a:latin typeface="+mn-lt"/>
              </a:rPr>
              <a:t>щ</a:t>
            </a:r>
            <a:r>
              <a:rPr lang="ru-UA" sz="4800" dirty="0">
                <a:latin typeface="+mn-lt"/>
              </a:rPr>
              <a:t>о?  </a:t>
            </a:r>
            <a:endParaRPr lang="uk-UA" sz="4800" dirty="0">
              <a:latin typeface="+mn-lt"/>
              <a:ea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0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A886B6-9AE6-4D7E-8CB7-0935BBE8D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39" y="0"/>
            <a:ext cx="9672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71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>
            <a:extLst>
              <a:ext uri="{FF2B5EF4-FFF2-40B4-BE49-F238E27FC236}">
                <a16:creationId xmlns:a16="http://schemas.microsoft.com/office/drawing/2014/main" id="{DF33D457-06F8-4ACE-A8F3-FEF492DA0F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29" y="-18514"/>
            <a:ext cx="9236662" cy="6548967"/>
          </a:xfrm>
        </p:spPr>
      </p:pic>
    </p:spTree>
    <p:extLst>
      <p:ext uri="{BB962C8B-B14F-4D97-AF65-F5344CB8AC3E}">
        <p14:creationId xmlns:p14="http://schemas.microsoft.com/office/powerpoint/2010/main" val="2969325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EFEEAF-D172-4822-B2BF-4440AD84B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39" y="-118283"/>
            <a:ext cx="9672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50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5325F-9D7B-2615-D846-95AEA070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+mn-lt"/>
              </a:rPr>
              <a:t>Загальна інформація</a:t>
            </a:r>
            <a:r>
              <a:rPr lang="uk-UA" dirty="0"/>
              <a:t> </a:t>
            </a:r>
            <a:r>
              <a:rPr lang="uk-UA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про розмінування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526A94-551A-4000-AFC7-FECC2204E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72" y="1061312"/>
            <a:ext cx="4409822" cy="27149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DFA493-11F1-4058-9DEE-506CDD05E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867" y="1061312"/>
            <a:ext cx="4141575" cy="27149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20DD08-AA19-45CD-BF0F-16F6BD019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749" y="3942397"/>
            <a:ext cx="4568332" cy="27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2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B5568-10A1-EEDA-1582-F6E9E452A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59" y="309034"/>
            <a:ext cx="10657416" cy="701731"/>
          </a:xfrm>
        </p:spPr>
        <p:txBody>
          <a:bodyPr/>
          <a:lstStyle/>
          <a:p>
            <a:r>
              <a:rPr lang="uk-UA" dirty="0">
                <a:latin typeface="+mn-lt"/>
              </a:rPr>
              <a:t>Маркування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D4D36BD-C656-4402-9D2E-84DB1082C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59" y="979987"/>
            <a:ext cx="3771719" cy="259712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FD8E4FC-5D02-4988-80CB-FAD32C8B4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696" y="988116"/>
            <a:ext cx="2775953" cy="258899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5AB6347-6B72-4320-B58C-91B14D730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405" y="988116"/>
            <a:ext cx="3946486" cy="2588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CA44F28-F714-4491-99D8-472FECBB3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211" y="3852125"/>
            <a:ext cx="4182219" cy="258492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026E9C0-2922-4EBC-9FAB-FD3B16084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938" y="3852125"/>
            <a:ext cx="3942422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7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B747B-937E-6926-C40B-B5954BE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Якщо бачиш </a:t>
            </a:r>
            <a:r>
              <a:rPr lang="uk-UA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міну</a:t>
            </a:r>
            <a:r>
              <a:rPr lang="uk-UA" dirty="0"/>
              <a:t> </a:t>
            </a:r>
            <a:r>
              <a:rPr lang="uk-UA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або боєприпас</a:t>
            </a:r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84EB4863-32AE-80B6-3112-1BBF68233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5707" y="3850351"/>
            <a:ext cx="1033463" cy="2200275"/>
          </a:xfrm>
          <a:prstGeom prst="rect">
            <a:avLst/>
          </a:prstGeom>
        </p:spPr>
      </p:pic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A6C0ED24-91A0-0DCA-314C-6AB9054BE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33485" y="1540235"/>
            <a:ext cx="1689100" cy="2289175"/>
          </a:xfrm>
          <a:prstGeom prst="rect">
            <a:avLst/>
          </a:prstGeom>
        </p:spPr>
      </p:pic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715490FE-E949-1DD8-24F4-FC7671BAB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8102" y="2454184"/>
            <a:ext cx="1722437" cy="1289050"/>
          </a:xfrm>
          <a:prstGeom prst="rect">
            <a:avLst/>
          </a:prstGeom>
        </p:spPr>
      </p:pic>
      <p:pic>
        <p:nvPicPr>
          <p:cNvPr id="12" name="Графіка 11">
            <a:extLst>
              <a:ext uri="{FF2B5EF4-FFF2-40B4-BE49-F238E27FC236}">
                <a16:creationId xmlns:a16="http://schemas.microsoft.com/office/drawing/2014/main" id="{327631AC-9BBF-8454-51F0-7E8AC3BCCF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90178" y="4673629"/>
            <a:ext cx="1722437" cy="1677987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B333129E-CED5-5735-BDA4-F9ACEA8B9B9A}"/>
              </a:ext>
            </a:extLst>
          </p:cNvPr>
          <p:cNvGrpSpPr/>
          <p:nvPr/>
        </p:nvGrpSpPr>
        <p:grpSpPr>
          <a:xfrm>
            <a:off x="4011897" y="1748367"/>
            <a:ext cx="600000" cy="1200000"/>
            <a:chOff x="6017845" y="2622551"/>
            <a:chExt cx="900000" cy="1800000"/>
          </a:xfrm>
        </p:grpSpPr>
        <p:cxnSp>
          <p:nvCxnSpPr>
            <p:cNvPr id="21" name="Пряма зі стрілкою 20">
              <a:extLst>
                <a:ext uri="{FF2B5EF4-FFF2-40B4-BE49-F238E27FC236}">
                  <a16:creationId xmlns:a16="http://schemas.microsoft.com/office/drawing/2014/main" id="{86FD8841-2B02-0DF2-C5B3-9C695143A29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467845" y="3072551"/>
              <a:ext cx="0" cy="900000"/>
            </a:xfrm>
            <a:prstGeom prst="straightConnector1">
              <a:avLst/>
            </a:prstGeom>
            <a:ln w="25400">
              <a:solidFill>
                <a:schemeClr val="tx2"/>
              </a:solidFill>
              <a:miter lim="800000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 сполучна лінія 22">
              <a:extLst>
                <a:ext uri="{FF2B5EF4-FFF2-40B4-BE49-F238E27FC236}">
                  <a16:creationId xmlns:a16="http://schemas.microsoft.com/office/drawing/2014/main" id="{C13AB755-E0AF-7B0C-E25C-BD233ED4033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17845" y="2622551"/>
              <a:ext cx="0" cy="1800000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887C5D12-DC3F-8A85-8EE4-F5F0A5C3E803}"/>
              </a:ext>
            </a:extLst>
          </p:cNvPr>
          <p:cNvGrpSpPr/>
          <p:nvPr/>
        </p:nvGrpSpPr>
        <p:grpSpPr>
          <a:xfrm>
            <a:off x="4011897" y="5109601"/>
            <a:ext cx="600000" cy="1200000"/>
            <a:chOff x="6017845" y="7664401"/>
            <a:chExt cx="900000" cy="1800000"/>
          </a:xfrm>
        </p:grpSpPr>
        <p:cxnSp>
          <p:nvCxnSpPr>
            <p:cNvPr id="27" name="Пряма зі стрілкою 26">
              <a:extLst>
                <a:ext uri="{FF2B5EF4-FFF2-40B4-BE49-F238E27FC236}">
                  <a16:creationId xmlns:a16="http://schemas.microsoft.com/office/drawing/2014/main" id="{0C8AD3CB-6A03-75F8-0058-9D9B321FED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467845" y="8114401"/>
              <a:ext cx="0" cy="900000"/>
            </a:xfrm>
            <a:prstGeom prst="straightConnector1">
              <a:avLst/>
            </a:prstGeom>
            <a:ln w="25400">
              <a:solidFill>
                <a:schemeClr val="tx2"/>
              </a:solidFill>
              <a:miter lim="800000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 сполучна лінія 28">
              <a:extLst>
                <a:ext uri="{FF2B5EF4-FFF2-40B4-BE49-F238E27FC236}">
                  <a16:creationId xmlns:a16="http://schemas.microsoft.com/office/drawing/2014/main" id="{C6CD1BEF-6205-AE29-20C1-46EAEF29119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17845" y="7664401"/>
              <a:ext cx="0" cy="1800000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E0D1C985-6C39-FAA9-1D54-34CACAFCFEA7}"/>
              </a:ext>
            </a:extLst>
          </p:cNvPr>
          <p:cNvGrpSpPr/>
          <p:nvPr/>
        </p:nvGrpSpPr>
        <p:grpSpPr>
          <a:xfrm>
            <a:off x="4011897" y="3428984"/>
            <a:ext cx="600000" cy="1200000"/>
            <a:chOff x="6017845" y="5143476"/>
            <a:chExt cx="900000" cy="1800000"/>
          </a:xfrm>
        </p:grpSpPr>
        <p:cxnSp>
          <p:nvCxnSpPr>
            <p:cNvPr id="31" name="Пряма зі стрілкою 30">
              <a:extLst>
                <a:ext uri="{FF2B5EF4-FFF2-40B4-BE49-F238E27FC236}">
                  <a16:creationId xmlns:a16="http://schemas.microsoft.com/office/drawing/2014/main" id="{B0AEE0DC-AF53-4EA7-C5D2-21AE365A162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467845" y="5593476"/>
              <a:ext cx="0" cy="900000"/>
            </a:xfrm>
            <a:prstGeom prst="straightConnector1">
              <a:avLst/>
            </a:prstGeom>
            <a:ln w="25400">
              <a:solidFill>
                <a:schemeClr val="tx2"/>
              </a:solidFill>
              <a:miter lim="800000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 сполучна лінія 32">
              <a:extLst>
                <a:ext uri="{FF2B5EF4-FFF2-40B4-BE49-F238E27FC236}">
                  <a16:creationId xmlns:a16="http://schemas.microsoft.com/office/drawing/2014/main" id="{3971A244-3DC2-F592-581F-A6AD16B9FCF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17845" y="5143476"/>
              <a:ext cx="0" cy="1800000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9682C33-2323-85F8-A4E7-567A5AA5CE8B}"/>
              </a:ext>
            </a:extLst>
          </p:cNvPr>
          <p:cNvSpPr txBox="1"/>
          <p:nvPr/>
        </p:nvSpPr>
        <p:spPr>
          <a:xfrm>
            <a:off x="1057713" y="2136001"/>
            <a:ext cx="274244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304815">
              <a:lnSpc>
                <a:spcPct val="90000"/>
              </a:lnSpc>
              <a:spcAft>
                <a:spcPts val="2000"/>
              </a:spcAft>
            </a:pPr>
            <a:r>
              <a:rPr lang="uk-UA" sz="2400" dirty="0">
                <a:solidFill>
                  <a:srgbClr val="3C3C3C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Не чіпай!</a:t>
            </a:r>
            <a:endParaRPr lang="pl-PL" sz="2400" dirty="0">
              <a:solidFill>
                <a:srgbClr val="3C3C3C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417B1F-C9F2-A2A0-0432-ABB19381FDEF}"/>
              </a:ext>
            </a:extLst>
          </p:cNvPr>
          <p:cNvSpPr txBox="1"/>
          <p:nvPr/>
        </p:nvSpPr>
        <p:spPr>
          <a:xfrm>
            <a:off x="1057713" y="3814021"/>
            <a:ext cx="2742442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304815">
              <a:lnSpc>
                <a:spcPct val="90000"/>
              </a:lnSpc>
              <a:spcAft>
                <a:spcPts val="2000"/>
              </a:spcAft>
            </a:pPr>
            <a:r>
              <a:rPr lang="uk-UA" sz="2400" dirty="0">
                <a:solidFill>
                  <a:srgbClr val="3C3C3C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Не підходь!</a:t>
            </a:r>
            <a:endParaRPr lang="pl-PL" sz="2400" dirty="0">
              <a:solidFill>
                <a:srgbClr val="3C3C3C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AA0E08-4B8D-F384-C4F2-9256BD6182F0}"/>
              </a:ext>
            </a:extLst>
          </p:cNvPr>
          <p:cNvSpPr txBox="1"/>
          <p:nvPr/>
        </p:nvSpPr>
        <p:spPr>
          <a:xfrm>
            <a:off x="1057713" y="5331035"/>
            <a:ext cx="2742442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304815">
              <a:lnSpc>
                <a:spcPct val="90000"/>
              </a:lnSpc>
              <a:spcAft>
                <a:spcPts val="2000"/>
              </a:spcAft>
            </a:pPr>
            <a:r>
              <a:rPr lang="uk-UA" sz="2400" dirty="0">
                <a:solidFill>
                  <a:srgbClr val="3C3C3C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Зателефонуй 101!</a:t>
            </a:r>
            <a:endParaRPr lang="pl-PL" sz="2400" dirty="0">
              <a:solidFill>
                <a:srgbClr val="3C3C3C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2298F565-6417-2D7E-0D1B-A74FB9481523}"/>
              </a:ext>
            </a:extLst>
          </p:cNvPr>
          <p:cNvGrpSpPr/>
          <p:nvPr/>
        </p:nvGrpSpPr>
        <p:grpSpPr>
          <a:xfrm>
            <a:off x="4611897" y="1748367"/>
            <a:ext cx="1200000" cy="1200000"/>
            <a:chOff x="6917845" y="2622550"/>
            <a:chExt cx="1800000" cy="1800000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E6AEA40A-F34E-F28F-9A15-D9C69EC947B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917845" y="2622550"/>
              <a:ext cx="1800000" cy="180000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5"/>
              <a:endParaRPr lang="uk-UA" sz="1200" dirty="0">
                <a:solidFill>
                  <a:prstClr val="white"/>
                </a:solidFill>
                <a:latin typeface="Source Sans Pro"/>
              </a:endParaRPr>
            </a:p>
          </p:txBody>
        </p:sp>
        <p:pic>
          <p:nvPicPr>
            <p:cNvPr id="14" name="Графіка 13">
              <a:extLst>
                <a:ext uri="{FF2B5EF4-FFF2-40B4-BE49-F238E27FC236}">
                  <a16:creationId xmlns:a16="http://schemas.microsoft.com/office/drawing/2014/main" id="{0A5050E0-6F43-BA3D-DF3C-563F5897A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327307" y="2989150"/>
              <a:ext cx="981075" cy="1066800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588C4C8D-AFFF-AC86-12E4-12EC84745105}"/>
              </a:ext>
            </a:extLst>
          </p:cNvPr>
          <p:cNvGrpSpPr/>
          <p:nvPr/>
        </p:nvGrpSpPr>
        <p:grpSpPr>
          <a:xfrm>
            <a:off x="4611897" y="5109600"/>
            <a:ext cx="1200000" cy="1200000"/>
            <a:chOff x="6917845" y="7664400"/>
            <a:chExt cx="1800000" cy="180000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311D5EE4-C1A5-7C1F-C74D-595E48F94E7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917845" y="7664400"/>
              <a:ext cx="1800000" cy="180000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5"/>
              <a:endParaRPr lang="uk-UA" sz="1200" dirty="0">
                <a:solidFill>
                  <a:prstClr val="white"/>
                </a:solidFill>
                <a:latin typeface="Source Sans Pro"/>
              </a:endParaRPr>
            </a:p>
          </p:txBody>
        </p:sp>
        <p:pic>
          <p:nvPicPr>
            <p:cNvPr id="20" name="Графіка 19">
              <a:extLst>
                <a:ext uri="{FF2B5EF4-FFF2-40B4-BE49-F238E27FC236}">
                  <a16:creationId xmlns:a16="http://schemas.microsoft.com/office/drawing/2014/main" id="{4F157C1D-5BCF-FA19-64FE-AB57A8B1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46370" y="8188163"/>
              <a:ext cx="742950" cy="752475"/>
            </a:xfrm>
            <a:prstGeom prst="rect">
              <a:avLst/>
            </a:prstGeom>
          </p:spPr>
        </p:pic>
      </p:grp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E0A8D1D6-FB65-F0F9-88DF-ED3131E273A7}"/>
              </a:ext>
            </a:extLst>
          </p:cNvPr>
          <p:cNvGrpSpPr/>
          <p:nvPr/>
        </p:nvGrpSpPr>
        <p:grpSpPr>
          <a:xfrm>
            <a:off x="4611897" y="3428983"/>
            <a:ext cx="1200000" cy="1200000"/>
            <a:chOff x="6917845" y="5143475"/>
            <a:chExt cx="1800000" cy="1800000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865533FE-766F-C420-8EC6-A9FF542C7E4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917845" y="5143475"/>
              <a:ext cx="1800000" cy="180000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5"/>
              <a:endParaRPr lang="uk-UA" sz="1200" dirty="0">
                <a:solidFill>
                  <a:prstClr val="white"/>
                </a:solidFill>
                <a:latin typeface="Source Sans Pro"/>
              </a:endParaRPr>
            </a:p>
          </p:txBody>
        </p:sp>
        <p:pic>
          <p:nvPicPr>
            <p:cNvPr id="16" name="Графіка 15">
              <a:extLst>
                <a:ext uri="{FF2B5EF4-FFF2-40B4-BE49-F238E27FC236}">
                  <a16:creationId xmlns:a16="http://schemas.microsoft.com/office/drawing/2014/main" id="{BFD8DC8C-926A-635F-0CA8-57C84B6A8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89220" y="5614851"/>
              <a:ext cx="857250" cy="857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704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5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"/>
                            </p:stCondLst>
                            <p:childTnLst>
                              <p:par>
                                <p:cTn id="6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E066EAE-3FA9-861C-2667-0F7A6515A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59" y="760676"/>
            <a:ext cx="10657416" cy="978729"/>
          </a:xfrm>
        </p:spPr>
        <p:txBody>
          <a:bodyPr/>
          <a:lstStyle/>
          <a:p>
            <a:r>
              <a:rPr lang="uk-UA" sz="6400" dirty="0"/>
              <a:t>Дізнайся</a:t>
            </a:r>
            <a:r>
              <a:rPr lang="uk-UA" sz="6400" dirty="0">
                <a:latin typeface="+mn-lt"/>
              </a:rPr>
              <a:t> більше</a:t>
            </a: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0C368EF1-34A4-1990-4E98-98DCF97465A0}"/>
              </a:ext>
            </a:extLst>
          </p:cNvPr>
          <p:cNvSpPr txBox="1">
            <a:spLocks/>
          </p:cNvSpPr>
          <p:nvPr/>
        </p:nvSpPr>
        <p:spPr>
          <a:xfrm>
            <a:off x="3837271" y="2322612"/>
            <a:ext cx="5093191" cy="726353"/>
          </a:xfrm>
          <a:prstGeom prst="rect">
            <a:avLst/>
          </a:prstGeom>
        </p:spPr>
        <p:txBody>
          <a:bodyPr vert="horz" wrap="square" lIns="60960" tIns="30480" rIns="60960" bIns="30480" rtlCol="0" anchor="ctr" anchorCtr="1">
            <a:sp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uk-UA" sz="4800" b="1" dirty="0">
                <a:solidFill>
                  <a:prstClr val="white"/>
                </a:solidFill>
                <a:latin typeface="Source Sans Pro Bold"/>
              </a:rPr>
              <a:t>+380 50 399 01 59</a:t>
            </a:r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6299F545-A3DE-12AD-FFFB-5431E5EEE05A}"/>
              </a:ext>
            </a:extLst>
          </p:cNvPr>
          <p:cNvSpPr txBox="1">
            <a:spLocks/>
          </p:cNvSpPr>
          <p:nvPr/>
        </p:nvSpPr>
        <p:spPr>
          <a:xfrm>
            <a:off x="3837271" y="3324899"/>
            <a:ext cx="5093191" cy="1686359"/>
          </a:xfrm>
          <a:prstGeom prst="rect">
            <a:avLst/>
          </a:prstGeom>
        </p:spPr>
        <p:txBody>
          <a:bodyPr vert="horz" wrap="square" lIns="60960" tIns="30480" rIns="60960" bIns="30480" rtlCol="0" anchor="ctr" anchorCtr="1">
            <a:sp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uk-UA" sz="2933" dirty="0">
                <a:solidFill>
                  <a:prstClr val="white"/>
                </a:solidFill>
                <a:latin typeface="Source Sans Pro Bold"/>
              </a:rPr>
              <a:t>Гаряча лінія допомоги постраждалим від вибухонебезпечних предметів</a:t>
            </a: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946B345E-7095-4B5A-B422-A571249C6E71}"/>
              </a:ext>
            </a:extLst>
          </p:cNvPr>
          <p:cNvSpPr txBox="1">
            <a:spLocks/>
          </p:cNvSpPr>
          <p:nvPr/>
        </p:nvSpPr>
        <p:spPr>
          <a:xfrm>
            <a:off x="1055159" y="2322611"/>
            <a:ext cx="2619853" cy="726353"/>
          </a:xfrm>
          <a:prstGeom prst="rect">
            <a:avLst/>
          </a:prstGeom>
        </p:spPr>
        <p:txBody>
          <a:bodyPr vert="horz" wrap="square" lIns="60960" tIns="30480" rIns="60960" bIns="30480" rtlCol="0" anchor="ctr" anchorCtr="1">
            <a:sp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uk-UA" sz="2400" dirty="0">
                <a:solidFill>
                  <a:prstClr val="white"/>
                </a:solidFill>
                <a:latin typeface="Source Sans Pro Bold"/>
              </a:rPr>
              <a:t>сайт</a:t>
            </a:r>
            <a:br>
              <a:rPr lang="uk-UA" sz="2400" dirty="0">
                <a:solidFill>
                  <a:prstClr val="white"/>
                </a:solidFill>
                <a:latin typeface="Source Sans Pro Bold"/>
              </a:rPr>
            </a:br>
            <a:r>
              <a:rPr lang="pl-PL" sz="2400" dirty="0">
                <a:solidFill>
                  <a:prstClr val="white"/>
                </a:solidFill>
                <a:latin typeface="Source Sans Pro Bold"/>
              </a:rPr>
              <a:t>stopmina.dk</a:t>
            </a:r>
            <a:endParaRPr lang="uk-UA" sz="2400" dirty="0">
              <a:solidFill>
                <a:prstClr val="white"/>
              </a:solidFill>
              <a:latin typeface="Source Sans Pro Bold"/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BAD5470D-8BD1-6A62-714E-A11B45DFDE4E}"/>
              </a:ext>
            </a:extLst>
          </p:cNvPr>
          <p:cNvSpPr txBox="1">
            <a:spLocks/>
          </p:cNvSpPr>
          <p:nvPr/>
        </p:nvSpPr>
        <p:spPr>
          <a:xfrm>
            <a:off x="9121129" y="2322611"/>
            <a:ext cx="2619853" cy="726353"/>
          </a:xfrm>
          <a:prstGeom prst="rect">
            <a:avLst/>
          </a:prstGeom>
        </p:spPr>
        <p:txBody>
          <a:bodyPr vert="horz" wrap="square" lIns="60960" tIns="30480" rIns="60960" bIns="30480" rtlCol="0" anchor="ctr" anchorCtr="1">
            <a:sp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uk-UA" sz="2400" dirty="0">
                <a:solidFill>
                  <a:prstClr val="white"/>
                </a:solidFill>
                <a:latin typeface="Source Sans Pro Bold"/>
              </a:rPr>
              <a:t>реєстрація на онлайн-сесію</a:t>
            </a:r>
          </a:p>
        </p:txBody>
      </p:sp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79EEE597-8AA4-A4E6-2C29-B0B38DB16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0705" y="3413698"/>
            <a:ext cx="1508760" cy="1508760"/>
          </a:xfrm>
          <a:prstGeom prst="rect">
            <a:avLst/>
          </a:prstGeom>
        </p:spPr>
      </p:pic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D0F58233-0B73-4475-CEE8-55CBA5116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6675" y="3413698"/>
            <a:ext cx="1508760" cy="1508760"/>
          </a:xfrm>
          <a:prstGeom prst="rect">
            <a:avLst/>
          </a:prstGeom>
        </p:spPr>
      </p:pic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49119F16-8311-9823-06BA-670708D56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8342" y="5676162"/>
            <a:ext cx="4591050" cy="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4D485-2D0F-4545-8524-E32ABF9AE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59" y="1954245"/>
            <a:ext cx="10657416" cy="1865126"/>
          </a:xfrm>
        </p:spPr>
        <p:txBody>
          <a:bodyPr/>
          <a:lstStyle/>
          <a:p>
            <a:r>
              <a:rPr lang="uk-UA" sz="6400" dirty="0">
                <a:latin typeface="+mn-lt"/>
              </a:rPr>
              <a:t>Дякую,</a:t>
            </a:r>
            <a:br>
              <a:rPr lang="uk-UA" sz="6400" dirty="0">
                <a:latin typeface="+mn-lt"/>
              </a:rPr>
            </a:br>
            <a:r>
              <a:rPr lang="uk-UA" sz="6400" dirty="0">
                <a:latin typeface="+mn-lt"/>
              </a:rPr>
              <a:t> </a:t>
            </a:r>
            <a:r>
              <a:rPr lang="uk-UA" sz="6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до зустрічі! </a:t>
            </a:r>
            <a:endParaRPr lang="ru-RU" sz="6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99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Single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3B64CA7-5998-44DC-A452-416D31808573}"/>
              </a:ext>
            </a:extLst>
          </p:cNvPr>
          <p:cNvSpPr/>
          <p:nvPr/>
        </p:nvSpPr>
        <p:spPr>
          <a:xfrm>
            <a:off x="937846" y="277920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cs typeface="Times New Roman" panose="02020603050405020304" pitchFamily="18" charset="0"/>
              </a:rPr>
              <a:t>Відділ інформаційного менеджменту  (</a:t>
            </a:r>
            <a:r>
              <a:rPr lang="en-US" dirty="0">
                <a:cs typeface="Times New Roman" panose="02020603050405020304" pitchFamily="18" charset="0"/>
              </a:rPr>
              <a:t>IM DRC</a:t>
            </a:r>
            <a:r>
              <a:rPr lang="uk-UA" dirty="0">
                <a:cs typeface="Times New Roman" panose="02020603050405020304" pitchFamily="18" charset="0"/>
              </a:rPr>
              <a:t>) з червня 2014 по  січень 2022 року ретельно фіксував інциденти пов'язані з мінами та вибухонебезпечними залишками війни в Україні. Використовуючи данні з відкритих джерел.  </a:t>
            </a:r>
            <a:endParaRPr lang="en-US" dirty="0"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C00000"/>
                </a:solidFill>
                <a:cs typeface="Times New Roman" panose="02020603050405020304" pitchFamily="18" charset="0"/>
              </a:rPr>
              <a:t>За цей період було зафіксовано:  2298 </a:t>
            </a:r>
            <a:r>
              <a:rPr lang="uk-UA" dirty="0">
                <a:solidFill>
                  <a:srgbClr val="C00000"/>
                </a:solidFill>
                <a:cs typeface="Times New Roman" panose="02020603050405020304" pitchFamily="18" charset="0"/>
              </a:rPr>
              <a:t>постраждалих внаслідок 1277 інцидентів від мін/ВЗВ.</a:t>
            </a:r>
            <a:br>
              <a:rPr lang="uk-UA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uk-UA" dirty="0">
              <a:cs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E6547EE0-95D7-45A8-BB80-406B0AD95802}"/>
              </a:ext>
            </a:extLst>
          </p:cNvPr>
          <p:cNvSpPr/>
          <p:nvPr/>
        </p:nvSpPr>
        <p:spPr>
          <a:xfrm>
            <a:off x="0" y="0"/>
            <a:ext cx="575733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 dirty="0"/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D784A746-DCC4-4D84-8DFB-5ECF32258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2" y="130144"/>
            <a:ext cx="361950" cy="139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98E9FB-72EB-4A0A-A823-A06580703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59" y="432974"/>
            <a:ext cx="4356988" cy="616127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3006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97771-2D12-4912-83B3-093D5582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27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>
                <a:hlinkClick r:id="rId2"/>
              </a:rPr>
              <a:t>https://ukraine.un.org/en/237100-ukraine-civilian-casualties-18-june-2023</a:t>
            </a:r>
            <a:br>
              <a:rPr lang="en-US" dirty="0"/>
            </a:br>
            <a:endParaRPr lang="ru-RU" dirty="0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6341B0DE-F982-4650-A057-4B56CCF70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676" t="17914" r="23811" b="4466"/>
          <a:stretch/>
        </p:blipFill>
        <p:spPr>
          <a:xfrm>
            <a:off x="5638801" y="1873567"/>
            <a:ext cx="6288258" cy="477141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C0AA8F99-5FAA-4746-88D3-FD3662006044}"/>
              </a:ext>
            </a:extLst>
          </p:cNvPr>
          <p:cNvSpPr/>
          <p:nvPr/>
        </p:nvSpPr>
        <p:spPr>
          <a:xfrm>
            <a:off x="838200" y="1873567"/>
            <a:ext cx="42273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Моніторингова</a:t>
            </a:r>
            <a:r>
              <a:rPr lang="ru-RU" dirty="0"/>
              <a:t> </a:t>
            </a:r>
            <a:r>
              <a:rPr lang="ru-RU" dirty="0" err="1"/>
              <a:t>місія</a:t>
            </a:r>
            <a:r>
              <a:rPr lang="ru-RU" dirty="0"/>
              <a:t> ООН з прав </a:t>
            </a:r>
            <a:r>
              <a:rPr lang="ru-RU" dirty="0" err="1"/>
              <a:t>людини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З 2014 року УВКПЛ ООН </a:t>
            </a:r>
            <a:r>
              <a:rPr lang="ru-RU" dirty="0" err="1"/>
              <a:t>документує</a:t>
            </a:r>
            <a:r>
              <a:rPr lang="ru-RU" dirty="0"/>
              <a:t> </a:t>
            </a:r>
            <a:r>
              <a:rPr lang="ru-RU" dirty="0" err="1"/>
              <a:t>втрати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цивільних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 </a:t>
            </a:r>
            <a:r>
              <a:rPr lang="ru-RU" dirty="0" err="1"/>
              <a:t>Довідки</a:t>
            </a:r>
            <a:r>
              <a:rPr lang="ru-RU" dirty="0"/>
              <a:t> </a:t>
            </a:r>
            <a:r>
              <a:rPr lang="ru-RU" dirty="0" err="1"/>
              <a:t>ґрунтуються</a:t>
            </a:r>
            <a:r>
              <a:rPr lang="ru-RU" dirty="0"/>
              <a:t> на </a:t>
            </a:r>
            <a:r>
              <a:rPr lang="ru-RU" dirty="0" err="1"/>
              <a:t>інформації</a:t>
            </a:r>
            <a:r>
              <a:rPr lang="ru-RU" dirty="0"/>
              <a:t>, яку </a:t>
            </a:r>
            <a:r>
              <a:rPr lang="ru-RU" dirty="0" err="1"/>
              <a:t>Моніторингова</a:t>
            </a:r>
            <a:r>
              <a:rPr lang="ru-RU" dirty="0"/>
              <a:t> </a:t>
            </a:r>
            <a:r>
              <a:rPr lang="ru-RU" dirty="0" err="1"/>
              <a:t>місія</a:t>
            </a:r>
            <a:r>
              <a:rPr lang="ru-RU" dirty="0"/>
              <a:t> ООН з прав </a:t>
            </a:r>
            <a:r>
              <a:rPr lang="ru-RU" dirty="0" err="1"/>
              <a:t>людини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(ММПЛУ) </a:t>
            </a:r>
            <a:r>
              <a:rPr lang="ru-RU" dirty="0" err="1"/>
              <a:t>отримала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інтерв’ювання</a:t>
            </a:r>
            <a:r>
              <a:rPr lang="ru-RU" dirty="0"/>
              <a:t> жертв і </a:t>
            </a:r>
            <a:r>
              <a:rPr lang="ru-RU" dirty="0" err="1"/>
              <a:t>їхніх</a:t>
            </a:r>
            <a:r>
              <a:rPr lang="ru-RU" dirty="0"/>
              <a:t> </a:t>
            </a:r>
            <a:r>
              <a:rPr lang="ru-RU" dirty="0" err="1"/>
              <a:t>родичів</a:t>
            </a:r>
            <a:r>
              <a:rPr lang="ru-RU" dirty="0"/>
              <a:t>; </a:t>
            </a:r>
            <a:r>
              <a:rPr lang="ru-RU" dirty="0" err="1"/>
              <a:t>свідків</a:t>
            </a:r>
            <a:r>
              <a:rPr lang="ru-RU" dirty="0"/>
              <a:t>; </a:t>
            </a:r>
            <a:r>
              <a:rPr lang="ru-RU" dirty="0" err="1"/>
              <a:t>аналізі</a:t>
            </a:r>
            <a:r>
              <a:rPr lang="ru-RU" dirty="0"/>
              <a:t> </a:t>
            </a:r>
            <a:r>
              <a:rPr lang="ru-RU" dirty="0" err="1"/>
              <a:t>підтверджуючої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, </a:t>
            </a:r>
            <a:r>
              <a:rPr lang="ru-RU" dirty="0" err="1"/>
              <a:t>наданої</a:t>
            </a:r>
            <a:r>
              <a:rPr lang="ru-RU" dirty="0"/>
              <a:t> ММПЛУ на </a:t>
            </a:r>
            <a:r>
              <a:rPr lang="ru-RU" dirty="0" err="1"/>
              <a:t>конфіденційній</a:t>
            </a:r>
            <a:r>
              <a:rPr lang="ru-RU" dirty="0"/>
              <a:t> </a:t>
            </a:r>
            <a:r>
              <a:rPr lang="ru-RU" dirty="0" err="1"/>
              <a:t>основі</a:t>
            </a:r>
            <a:r>
              <a:rPr lang="ru-RU" dirty="0"/>
              <a:t>; </a:t>
            </a:r>
            <a:r>
              <a:rPr lang="ru-RU" dirty="0" err="1"/>
              <a:t>офіційних</a:t>
            </a:r>
            <a:r>
              <a:rPr lang="ru-RU" dirty="0"/>
              <a:t> документах; документах з </a:t>
            </a:r>
            <a:r>
              <a:rPr lang="ru-RU" dirty="0" err="1"/>
              <a:t>відкритих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47427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9E8DB-7C00-4FBB-89A7-129BFCE7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67A0137-1674-45C5-ADF7-DA682F107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60" y="1825625"/>
            <a:ext cx="8893279" cy="4351338"/>
          </a:xfrm>
        </p:spPr>
      </p:pic>
    </p:spTree>
    <p:extLst>
      <p:ext uri="{BB962C8B-B14F-4D97-AF65-F5344CB8AC3E}">
        <p14:creationId xmlns:p14="http://schemas.microsoft.com/office/powerpoint/2010/main" val="2338119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E6D81-7D1C-4DDA-AB98-58A37CFC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1AC208B-13FA-4129-B2F2-34389E5E8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41" y="1825625"/>
            <a:ext cx="8904518" cy="4351338"/>
          </a:xfrm>
        </p:spPr>
      </p:pic>
    </p:spTree>
    <p:extLst>
      <p:ext uri="{BB962C8B-B14F-4D97-AF65-F5344CB8AC3E}">
        <p14:creationId xmlns:p14="http://schemas.microsoft.com/office/powerpoint/2010/main" val="4014437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2C942-62CC-4C6D-874E-CF7F44E81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017703C-C82F-4B66-984E-0A47652C9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41" y="1825625"/>
            <a:ext cx="8904518" cy="4351338"/>
          </a:xfrm>
        </p:spPr>
      </p:pic>
    </p:spTree>
    <p:extLst>
      <p:ext uri="{BB962C8B-B14F-4D97-AF65-F5344CB8AC3E}">
        <p14:creationId xmlns:p14="http://schemas.microsoft.com/office/powerpoint/2010/main" val="26698102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C">
  <a:themeElements>
    <a:clrScheme name="DRC">
      <a:dk1>
        <a:srgbClr val="3C3C3C"/>
      </a:dk1>
      <a:lt1>
        <a:sysClr val="window" lastClr="FFFFFF"/>
      </a:lt1>
      <a:dk2>
        <a:srgbClr val="AF161E"/>
      </a:dk2>
      <a:lt2>
        <a:srgbClr val="FFFFFF"/>
      </a:lt2>
      <a:accent1>
        <a:srgbClr val="788A97"/>
      </a:accent1>
      <a:accent2>
        <a:srgbClr val="A5C082"/>
      </a:accent2>
      <a:accent3>
        <a:srgbClr val="E94F35"/>
      </a:accent3>
      <a:accent4>
        <a:srgbClr val="FFD300"/>
      </a:accent4>
      <a:accent5>
        <a:srgbClr val="61C3D9"/>
      </a:accent5>
      <a:accent6>
        <a:srgbClr val="00A870"/>
      </a:accent6>
      <a:hlink>
        <a:srgbClr val="0563C1"/>
      </a:hlink>
      <a:folHlink>
        <a:srgbClr val="954F72"/>
      </a:folHlink>
    </a:clrScheme>
    <a:fontScheme name="DRC">
      <a:majorFont>
        <a:latin typeface="Source Sans Pro Bold"/>
        <a:ea typeface=""/>
        <a:cs typeface=""/>
      </a:majorFont>
      <a:minorFont>
        <a:latin typeface="Source Sans Pr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C" id="{6E524CBB-3681-426E-844C-80B3BC6DFC1E}" vid="{70E8B7AA-5947-4B41-9761-6D2EF10A4C64}"/>
    </a:ext>
  </a:extLst>
</a:theme>
</file>

<file path=ppt/theme/theme3.xml><?xml version="1.0" encoding="utf-8"?>
<a:theme xmlns:a="http://schemas.openxmlformats.org/drawingml/2006/main" name="1_DRC">
  <a:themeElements>
    <a:clrScheme name="DRC">
      <a:dk1>
        <a:srgbClr val="3C3C3C"/>
      </a:dk1>
      <a:lt1>
        <a:sysClr val="window" lastClr="FFFFFF"/>
      </a:lt1>
      <a:dk2>
        <a:srgbClr val="AF161E"/>
      </a:dk2>
      <a:lt2>
        <a:srgbClr val="FFFFFF"/>
      </a:lt2>
      <a:accent1>
        <a:srgbClr val="788A97"/>
      </a:accent1>
      <a:accent2>
        <a:srgbClr val="A5C082"/>
      </a:accent2>
      <a:accent3>
        <a:srgbClr val="E94F35"/>
      </a:accent3>
      <a:accent4>
        <a:srgbClr val="FFD300"/>
      </a:accent4>
      <a:accent5>
        <a:srgbClr val="61C3D9"/>
      </a:accent5>
      <a:accent6>
        <a:srgbClr val="00A870"/>
      </a:accent6>
      <a:hlink>
        <a:srgbClr val="0563C1"/>
      </a:hlink>
      <a:folHlink>
        <a:srgbClr val="954F72"/>
      </a:folHlink>
    </a:clrScheme>
    <a:fontScheme name="DRC">
      <a:majorFont>
        <a:latin typeface="Source Sans Pro Bold"/>
        <a:ea typeface=""/>
        <a:cs typeface=""/>
      </a:majorFont>
      <a:minorFont>
        <a:latin typeface="Source Sans Pr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C" id="{6E524CBB-3681-426E-844C-80B3BC6DFC1E}" vid="{70E8B7AA-5947-4B41-9761-6D2EF10A4C64}"/>
    </a:ext>
  </a:extLst>
</a:theme>
</file>

<file path=ppt/theme/theme4.xml><?xml version="1.0" encoding="utf-8"?>
<a:theme xmlns:a="http://schemas.openxmlformats.org/drawingml/2006/main" name="3_DRC">
  <a:themeElements>
    <a:clrScheme name="DRC">
      <a:dk1>
        <a:srgbClr val="3C3C3C"/>
      </a:dk1>
      <a:lt1>
        <a:sysClr val="window" lastClr="FFFFFF"/>
      </a:lt1>
      <a:dk2>
        <a:srgbClr val="AF161E"/>
      </a:dk2>
      <a:lt2>
        <a:srgbClr val="FFFFFF"/>
      </a:lt2>
      <a:accent1>
        <a:srgbClr val="788A97"/>
      </a:accent1>
      <a:accent2>
        <a:srgbClr val="A5C082"/>
      </a:accent2>
      <a:accent3>
        <a:srgbClr val="E94F35"/>
      </a:accent3>
      <a:accent4>
        <a:srgbClr val="FFD300"/>
      </a:accent4>
      <a:accent5>
        <a:srgbClr val="61C3D9"/>
      </a:accent5>
      <a:accent6>
        <a:srgbClr val="00A870"/>
      </a:accent6>
      <a:hlink>
        <a:srgbClr val="0563C1"/>
      </a:hlink>
      <a:folHlink>
        <a:srgbClr val="954F72"/>
      </a:folHlink>
    </a:clrScheme>
    <a:fontScheme name="DRC">
      <a:majorFont>
        <a:latin typeface="Source Sans Pro Bold"/>
        <a:ea typeface=""/>
        <a:cs typeface=""/>
      </a:majorFont>
      <a:minorFont>
        <a:latin typeface="Source Sans Pr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C" id="{6E524CBB-3681-426E-844C-80B3BC6DFC1E}" vid="{70E8B7AA-5947-4B41-9761-6D2EF10A4C64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RC">
    <a:dk1>
      <a:srgbClr val="3C3C3C"/>
    </a:dk1>
    <a:lt1>
      <a:sysClr val="window" lastClr="FFFFFF"/>
    </a:lt1>
    <a:dk2>
      <a:srgbClr val="AF161E"/>
    </a:dk2>
    <a:lt2>
      <a:srgbClr val="FFFFFF"/>
    </a:lt2>
    <a:accent1>
      <a:srgbClr val="788A97"/>
    </a:accent1>
    <a:accent2>
      <a:srgbClr val="A5C082"/>
    </a:accent2>
    <a:accent3>
      <a:srgbClr val="E94F35"/>
    </a:accent3>
    <a:accent4>
      <a:srgbClr val="FFD300"/>
    </a:accent4>
    <a:accent5>
      <a:srgbClr val="61C3D9"/>
    </a:accent5>
    <a:accent6>
      <a:srgbClr val="00A870"/>
    </a:accent6>
    <a:hlink>
      <a:srgbClr val="0563C1"/>
    </a:hlink>
    <a:folHlink>
      <a:srgbClr val="954F72"/>
    </a:folHlink>
  </a:clrScheme>
  <a:fontScheme name="DRC">
    <a:majorFont>
      <a:latin typeface="Source Sans Pro"/>
      <a:ea typeface=""/>
      <a:cs typeface=""/>
    </a:majorFont>
    <a:minorFont>
      <a:latin typeface="Source Sans Pro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DRC">
    <a:dk1>
      <a:srgbClr val="3C3C3C"/>
    </a:dk1>
    <a:lt1>
      <a:sysClr val="window" lastClr="FFFFFF"/>
    </a:lt1>
    <a:dk2>
      <a:srgbClr val="AF161E"/>
    </a:dk2>
    <a:lt2>
      <a:srgbClr val="FFFFFF"/>
    </a:lt2>
    <a:accent1>
      <a:srgbClr val="788A97"/>
    </a:accent1>
    <a:accent2>
      <a:srgbClr val="A5C082"/>
    </a:accent2>
    <a:accent3>
      <a:srgbClr val="E94F35"/>
    </a:accent3>
    <a:accent4>
      <a:srgbClr val="FFD300"/>
    </a:accent4>
    <a:accent5>
      <a:srgbClr val="61C3D9"/>
    </a:accent5>
    <a:accent6>
      <a:srgbClr val="00A870"/>
    </a:accent6>
    <a:hlink>
      <a:srgbClr val="0563C1"/>
    </a:hlink>
    <a:folHlink>
      <a:srgbClr val="954F72"/>
    </a:folHlink>
  </a:clrScheme>
  <a:fontScheme name="DRC">
    <a:majorFont>
      <a:latin typeface="Source Sans Pro"/>
      <a:ea typeface=""/>
      <a:cs typeface=""/>
    </a:majorFont>
    <a:minorFont>
      <a:latin typeface="Source Sans Pro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DRC">
    <a:dk1>
      <a:srgbClr val="3C3C3C"/>
    </a:dk1>
    <a:lt1>
      <a:sysClr val="window" lastClr="FFFFFF"/>
    </a:lt1>
    <a:dk2>
      <a:srgbClr val="AF161E"/>
    </a:dk2>
    <a:lt2>
      <a:srgbClr val="FFFFFF"/>
    </a:lt2>
    <a:accent1>
      <a:srgbClr val="788A97"/>
    </a:accent1>
    <a:accent2>
      <a:srgbClr val="A5C082"/>
    </a:accent2>
    <a:accent3>
      <a:srgbClr val="E94F35"/>
    </a:accent3>
    <a:accent4>
      <a:srgbClr val="FFD300"/>
    </a:accent4>
    <a:accent5>
      <a:srgbClr val="61C3D9"/>
    </a:accent5>
    <a:accent6>
      <a:srgbClr val="00A870"/>
    </a:accent6>
    <a:hlink>
      <a:srgbClr val="0563C1"/>
    </a:hlink>
    <a:folHlink>
      <a:srgbClr val="954F72"/>
    </a:folHlink>
  </a:clrScheme>
  <a:fontScheme name="DRC">
    <a:majorFont>
      <a:latin typeface="Source Sans Pro"/>
      <a:ea typeface=""/>
      <a:cs typeface=""/>
    </a:majorFont>
    <a:minorFont>
      <a:latin typeface="Source Sans Pro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DRC">
    <a:dk1>
      <a:srgbClr val="3C3C3C"/>
    </a:dk1>
    <a:lt1>
      <a:sysClr val="window" lastClr="FFFFFF"/>
    </a:lt1>
    <a:dk2>
      <a:srgbClr val="AF161E"/>
    </a:dk2>
    <a:lt2>
      <a:srgbClr val="FFFFFF"/>
    </a:lt2>
    <a:accent1>
      <a:srgbClr val="788A97"/>
    </a:accent1>
    <a:accent2>
      <a:srgbClr val="A5C082"/>
    </a:accent2>
    <a:accent3>
      <a:srgbClr val="E94F35"/>
    </a:accent3>
    <a:accent4>
      <a:srgbClr val="FFD300"/>
    </a:accent4>
    <a:accent5>
      <a:srgbClr val="61C3D9"/>
    </a:accent5>
    <a:accent6>
      <a:srgbClr val="00A870"/>
    </a:accent6>
    <a:hlink>
      <a:srgbClr val="0563C1"/>
    </a:hlink>
    <a:folHlink>
      <a:srgbClr val="954F72"/>
    </a:folHlink>
  </a:clrScheme>
  <a:fontScheme name="DRC">
    <a:majorFont>
      <a:latin typeface="Source Sans Pro"/>
      <a:ea typeface=""/>
      <a:cs typeface=""/>
    </a:majorFont>
    <a:minorFont>
      <a:latin typeface="Source Sans Pro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DRC">
    <a:dk1>
      <a:srgbClr val="3C3C3C"/>
    </a:dk1>
    <a:lt1>
      <a:sysClr val="window" lastClr="FFFFFF"/>
    </a:lt1>
    <a:dk2>
      <a:srgbClr val="AF161E"/>
    </a:dk2>
    <a:lt2>
      <a:srgbClr val="FFFFFF"/>
    </a:lt2>
    <a:accent1>
      <a:srgbClr val="788A97"/>
    </a:accent1>
    <a:accent2>
      <a:srgbClr val="A5C082"/>
    </a:accent2>
    <a:accent3>
      <a:srgbClr val="E94F35"/>
    </a:accent3>
    <a:accent4>
      <a:srgbClr val="FFD300"/>
    </a:accent4>
    <a:accent5>
      <a:srgbClr val="61C3D9"/>
    </a:accent5>
    <a:accent6>
      <a:srgbClr val="00A870"/>
    </a:accent6>
    <a:hlink>
      <a:srgbClr val="0563C1"/>
    </a:hlink>
    <a:folHlink>
      <a:srgbClr val="954F72"/>
    </a:folHlink>
  </a:clrScheme>
  <a:fontScheme name="DRC">
    <a:majorFont>
      <a:latin typeface="Source Sans Pro"/>
      <a:ea typeface=""/>
      <a:cs typeface=""/>
    </a:majorFont>
    <a:minorFont>
      <a:latin typeface="Source Sans Pro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4910</TotalTime>
  <Words>2288</Words>
  <Application>Microsoft Office PowerPoint</Application>
  <PresentationFormat>Широкий екран</PresentationFormat>
  <Paragraphs>203</Paragraphs>
  <Slides>48</Slides>
  <Notes>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слайдів</vt:lpstr>
      </vt:variant>
      <vt:variant>
        <vt:i4>48</vt:i4>
      </vt:variant>
    </vt:vector>
  </HeadingPairs>
  <TitlesOfParts>
    <vt:vector size="63" baseType="lpstr">
      <vt:lpstr>Abadi MT Condensed Extra Bold</vt:lpstr>
      <vt:lpstr>Arial</vt:lpstr>
      <vt:lpstr>Blender Pro Book</vt:lpstr>
      <vt:lpstr>Calibri</vt:lpstr>
      <vt:lpstr>Calibri Light</vt:lpstr>
      <vt:lpstr>Source Sans Pro</vt:lpstr>
      <vt:lpstr>Source Sans Pro Black</vt:lpstr>
      <vt:lpstr>Source Sans Pro Bold</vt:lpstr>
      <vt:lpstr>Source Sans Pro Light</vt:lpstr>
      <vt:lpstr>Times New Roman</vt:lpstr>
      <vt:lpstr>Wingdings</vt:lpstr>
      <vt:lpstr>Тема Office</vt:lpstr>
      <vt:lpstr>DRC</vt:lpstr>
      <vt:lpstr>1_DRC</vt:lpstr>
      <vt:lpstr>3_DRC</vt:lpstr>
      <vt:lpstr>Презентація PowerPoint</vt:lpstr>
      <vt:lpstr>Презентація PowerPoint</vt:lpstr>
      <vt:lpstr>КРАЇНИ, ЯКІ ПОСТАРЖДАЛІ  ВІД МІН </vt:lpstr>
      <vt:lpstr>За даними ДСНС, розмінування території України, виходячи із ситуації  на сьогодення, може тривати більш ніж 10 років і потребує величезних інвестицій, виходячи з досвіду інших країн.  немає даних по забрудненню окупованих українських територій.  Наприклад, в період з 1998 по 2005 рік Хорватія витратила 214 мільйонів євро на різні програми протимінної діяльності, але деякі райони залишаються забрудненими.</vt:lpstr>
      <vt:lpstr>Презентація PowerPoint</vt:lpstr>
      <vt:lpstr> https://ukraine.un.org/en/237100-ukraine-civilian-casualties-18-june-2023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ЩО ТАКЕ ІНФОРМУВАННЯ ПРО РИЗИКИ, ПОВЯЗАНІ З МІНАМИ ТА ВИБУХОНЕБЕПЕЗЧНИМИ ЗАЛИШКАМИ ВІЙНИ? (ІНРМ) </vt:lpstr>
      <vt:lpstr>Презентація PowerPoint</vt:lpstr>
      <vt:lpstr>Презентація PowerPoint</vt:lpstr>
      <vt:lpstr>Презентація PowerPoint</vt:lpstr>
      <vt:lpstr>Презентація PowerPoint</vt:lpstr>
      <vt:lpstr>Як DRC проводить навчання  в умовах надзвичайної ситуації в Україні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Індикатор 4. Поведінкові докази</vt:lpstr>
      <vt:lpstr>Презентація PowerPoint</vt:lpstr>
      <vt:lpstr>Алгоритми безпечної поведінки    Що робити, якщо?  </vt:lpstr>
      <vt:lpstr>Презентація PowerPoint</vt:lpstr>
      <vt:lpstr>Презентація PowerPoint</vt:lpstr>
      <vt:lpstr>Презентація PowerPoint</vt:lpstr>
      <vt:lpstr>Загальна інформація про розмінування</vt:lpstr>
      <vt:lpstr>Маркування</vt:lpstr>
      <vt:lpstr>Якщо бачиш міну або боєприпас</vt:lpstr>
      <vt:lpstr>Дізнайся більше</vt:lpstr>
      <vt:lpstr>Дякую,  до зустрічі!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Nataliia Balaniuk</dc:creator>
  <cp:lastModifiedBy>Olena Siver</cp:lastModifiedBy>
  <cp:revision>120</cp:revision>
  <dcterms:created xsi:type="dcterms:W3CDTF">2022-02-18T12:20:23Z</dcterms:created>
  <dcterms:modified xsi:type="dcterms:W3CDTF">2023-07-03T09:44:51Z</dcterms:modified>
</cp:coreProperties>
</file>