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9" r:id="rId7"/>
    <p:sldId id="270" r:id="rId8"/>
    <p:sldId id="286" r:id="rId9"/>
    <p:sldId id="276" r:id="rId10"/>
    <p:sldId id="288" r:id="rId11"/>
    <p:sldId id="273" r:id="rId12"/>
    <p:sldId id="291" r:id="rId13"/>
    <p:sldId id="290" r:id="rId14"/>
    <p:sldId id="277" r:id="rId15"/>
    <p:sldId id="292" r:id="rId16"/>
    <p:sldId id="261" r:id="rId17"/>
    <p:sldId id="278" r:id="rId18"/>
    <p:sldId id="263" r:id="rId19"/>
    <p:sldId id="265" r:id="rId20"/>
    <p:sldId id="279" r:id="rId21"/>
    <p:sldId id="281" r:id="rId22"/>
    <p:sldId id="284" r:id="rId23"/>
    <p:sldId id="266" r:id="rId24"/>
    <p:sldId id="268" r:id="rId25"/>
  </p:sldIdLst>
  <p:sldSz cx="18288000" cy="10287000"/>
  <p:notesSz cx="6858000" cy="9144000"/>
  <p:embeddedFontLs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aleway Black" panose="020B0604020202020204" charset="-52"/>
      <p:bold r:id="rId43"/>
      <p:boldItalic r:id="rId44"/>
    </p:embeddedFont>
    <p:embeddedFont>
      <p:font typeface="Arial Black" panose="020B0A04020102020204" pitchFamily="34" charset="0"/>
      <p:bold r:id="rId45"/>
    </p:embeddedFont>
    <p:embeddedFont>
      <p:font typeface="Lucida Sans Unicode" panose="020B0602030504020204" pitchFamily="34" charset="0"/>
      <p:regular r:id="rId46"/>
    </p:embeddedFont>
    <p:embeddedFont>
      <p:font typeface="Nunito" panose="020B0604020202020204" charset="-52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000000"/>
          </p15:clr>
        </p15:guide>
        <p15:guide id="2" pos="2902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65A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22" y="48"/>
      </p:cViewPr>
      <p:guideLst>
        <p:guide orient="horz" pos="2197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08577-FF93-E94D-BF9D-1A47F2FC78DC}" type="doc">
      <dgm:prSet loTypeId="urn:microsoft.com/office/officeart/2005/8/layout/cycle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8A20B-9864-7440-B2A5-C15909C7B78C}">
      <dgm:prSet phldrT="[Текст]" custT="1"/>
      <dgm:spPr/>
      <dgm:t>
        <a:bodyPr/>
        <a:lstStyle/>
        <a:p>
          <a:r>
            <a:rPr lang="uk-UA" sz="2300" b="1" noProof="0" dirty="0" smtClean="0">
              <a:latin typeface="+mn-lt"/>
              <a:cs typeface="Times New Roman" panose="02020603050405020304" pitchFamily="18" charset="0"/>
            </a:rPr>
            <a:t>Нормативно-правова база, що регулює питання  безпеки життєдіяльності у ЗДО   </a:t>
          </a:r>
          <a:endParaRPr lang="uk-UA" sz="2300" b="1" noProof="0" dirty="0">
            <a:latin typeface="+mn-lt"/>
            <a:cs typeface="Times New Roman" panose="02020603050405020304" pitchFamily="18" charset="0"/>
          </a:endParaRPr>
        </a:p>
      </dgm:t>
    </dgm:pt>
    <dgm:pt modelId="{CD7E7BE8-18C0-B24B-89E0-52CFDA027D0D}" type="parTrans" cxnId="{747A58ED-D417-5A49-B4B0-9565ACFAE768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71509428-B676-8649-85F5-E333F1F7A1EE}" type="sibTrans" cxnId="{747A58ED-D417-5A49-B4B0-9565ACFAE768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1474DFB9-8666-AB4D-A86C-AF3B96C7F80C}">
      <dgm:prSet phldrT="[Текст]" custT="1"/>
      <dgm:spPr/>
      <dgm:t>
        <a:bodyPr/>
        <a:lstStyle/>
        <a:p>
          <a:r>
            <a:rPr lang="uk-UA" sz="2600" b="1" noProof="0" dirty="0" smtClean="0">
              <a:latin typeface="+mn-lt"/>
              <a:cs typeface="Times New Roman" panose="02020603050405020304" pitchFamily="18" charset="0"/>
            </a:rPr>
            <a:t>Психологічна підтримка усіх  учасників освітнього процесу</a:t>
          </a:r>
          <a:endParaRPr lang="uk-UA" sz="2600" b="1" noProof="0" dirty="0">
            <a:latin typeface="+mn-lt"/>
            <a:cs typeface="Times New Roman" panose="02020603050405020304" pitchFamily="18" charset="0"/>
          </a:endParaRPr>
        </a:p>
      </dgm:t>
    </dgm:pt>
    <dgm:pt modelId="{ACC97482-D7D6-9F41-9473-604E6EE85396}" type="parTrans" cxnId="{450DA6A5-C6D1-A545-8987-21D98A14CE06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F047278A-4B0B-BA40-BB66-78AF08E2BDA6}" type="sibTrans" cxnId="{450DA6A5-C6D1-A545-8987-21D98A14CE06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8993197C-43A3-0140-B1F9-CCF0AFC144A0}">
      <dgm:prSet phldrT="[Текст]" custT="1"/>
      <dgm:spPr/>
      <dgm:t>
        <a:bodyPr/>
        <a:lstStyle/>
        <a:p>
          <a:r>
            <a:rPr lang="uk-UA" sz="2600" b="1" baseline="0" noProof="0" dirty="0" smtClean="0">
              <a:latin typeface="+mn-lt"/>
              <a:cs typeface="Times New Roman" panose="02020603050405020304" pitchFamily="18" charset="0"/>
            </a:rPr>
            <a:t>ВзаємоДія з батьками (комунікація та партнерство)</a:t>
          </a:r>
          <a:endParaRPr lang="uk-UA" sz="2600" b="1" noProof="0" dirty="0">
            <a:latin typeface="+mn-lt"/>
            <a:cs typeface="Times New Roman" panose="02020603050405020304" pitchFamily="18" charset="0"/>
          </a:endParaRPr>
        </a:p>
      </dgm:t>
    </dgm:pt>
    <dgm:pt modelId="{C5163281-54CE-3F44-95ED-2DB437A35358}" type="parTrans" cxnId="{B69CB944-FF7B-024D-BC2F-32ACF988B74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B5389844-6B5E-D245-8190-6541FF078A62}" type="sibTrans" cxnId="{B69CB944-FF7B-024D-BC2F-32ACF988B74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753D2C36-B3D5-41DB-A31F-B5DD68C4873A}">
      <dgm:prSet/>
      <dgm:spPr/>
      <dgm:t>
        <a:bodyPr/>
        <a:lstStyle/>
        <a:p>
          <a:r>
            <a:rPr lang="uk-UA" b="1" noProof="0" dirty="0" smtClean="0"/>
            <a:t>навчання  працівників ЗДО  наданню першої долікарської допомоги</a:t>
          </a:r>
          <a:endParaRPr lang="uk-UA" b="1" noProof="0" dirty="0"/>
        </a:p>
      </dgm:t>
    </dgm:pt>
    <dgm:pt modelId="{08477851-2353-4CAF-87A4-43011A9320D9}" type="parTrans" cxnId="{E567FA9A-5A35-42DA-8DB5-971949A1E5BC}">
      <dgm:prSet/>
      <dgm:spPr/>
      <dgm:t>
        <a:bodyPr/>
        <a:lstStyle/>
        <a:p>
          <a:endParaRPr lang="ru-RU" b="1"/>
        </a:p>
      </dgm:t>
    </dgm:pt>
    <dgm:pt modelId="{E47E28B5-D289-4054-A870-52C8F5DC791D}" type="sibTrans" cxnId="{E567FA9A-5A35-42DA-8DB5-971949A1E5BC}">
      <dgm:prSet/>
      <dgm:spPr/>
      <dgm:t>
        <a:bodyPr/>
        <a:lstStyle/>
        <a:p>
          <a:endParaRPr lang="ru-RU" b="1"/>
        </a:p>
      </dgm:t>
    </dgm:pt>
    <dgm:pt modelId="{54C963C6-85D4-4A3A-844D-7094B81777BF}">
      <dgm:prSet custT="1"/>
      <dgm:spPr/>
      <dgm:t>
        <a:bodyPr/>
        <a:lstStyle/>
        <a:p>
          <a:r>
            <a:rPr lang="uk-UA" sz="2400" b="1" noProof="0" dirty="0" smtClean="0">
              <a:latin typeface="+mn-lt"/>
              <a:cs typeface="Times New Roman" panose="02020603050405020304" pitchFamily="18" charset="0"/>
            </a:rPr>
            <a:t>Інформування інструктажі,  протоколи безпеки, алгоритми дій в надзвичайних ситуаціях  з дітьми та працівниками</a:t>
          </a:r>
          <a:endParaRPr lang="uk-UA" sz="2400" b="1" noProof="0" dirty="0">
            <a:latin typeface="+mn-lt"/>
            <a:cs typeface="Times New Roman" panose="02020603050405020304" pitchFamily="18" charset="0"/>
          </a:endParaRPr>
        </a:p>
      </dgm:t>
    </dgm:pt>
    <dgm:pt modelId="{A64744AD-70C4-4ED1-A75E-0368AB9CCA60}" type="parTrans" cxnId="{56EAA5B4-44EA-410E-A5B5-F61AEF05E8F0}">
      <dgm:prSet/>
      <dgm:spPr/>
      <dgm:t>
        <a:bodyPr/>
        <a:lstStyle/>
        <a:p>
          <a:endParaRPr lang="ru-RU" b="1"/>
        </a:p>
      </dgm:t>
    </dgm:pt>
    <dgm:pt modelId="{7D007D67-82DD-461B-906C-2AEE45DDFAD8}" type="sibTrans" cxnId="{56EAA5B4-44EA-410E-A5B5-F61AEF05E8F0}">
      <dgm:prSet/>
      <dgm:spPr/>
      <dgm:t>
        <a:bodyPr/>
        <a:lstStyle/>
        <a:p>
          <a:endParaRPr lang="ru-RU" b="1"/>
        </a:p>
      </dgm:t>
    </dgm:pt>
    <dgm:pt modelId="{03A1BF83-0C97-426E-A3B6-56BD6BC250F4}">
      <dgm:prSet/>
      <dgm:spPr/>
      <dgm:t>
        <a:bodyPr/>
        <a:lstStyle/>
        <a:p>
          <a:r>
            <a:rPr lang="uk-UA" b="1" noProof="0" dirty="0" smtClean="0"/>
            <a:t>Безпечний фізичний простір для перебування вихованців  та працівників  у ЗДО</a:t>
          </a:r>
          <a:endParaRPr lang="uk-UA" b="1" noProof="0" dirty="0"/>
        </a:p>
      </dgm:t>
    </dgm:pt>
    <dgm:pt modelId="{A7690FE2-D723-4F63-AC70-C014C673DDB6}" type="parTrans" cxnId="{9BB7EA4B-2900-4EF4-91B4-FED01C344635}">
      <dgm:prSet/>
      <dgm:spPr/>
      <dgm:t>
        <a:bodyPr/>
        <a:lstStyle/>
        <a:p>
          <a:endParaRPr lang="ru-RU" b="1"/>
        </a:p>
      </dgm:t>
    </dgm:pt>
    <dgm:pt modelId="{0F3AF5AD-6518-47AD-A11F-FE7E3858EA06}" type="sibTrans" cxnId="{9BB7EA4B-2900-4EF4-91B4-FED01C344635}">
      <dgm:prSet/>
      <dgm:spPr/>
      <dgm:t>
        <a:bodyPr/>
        <a:lstStyle/>
        <a:p>
          <a:endParaRPr lang="ru-RU" b="1"/>
        </a:p>
      </dgm:t>
    </dgm:pt>
    <dgm:pt modelId="{FE8D64B8-76AA-4F29-AA9C-CD08E246D0E6}">
      <dgm:prSet custT="1"/>
      <dgm:spPr/>
      <dgm:t>
        <a:bodyPr/>
        <a:lstStyle/>
        <a:p>
          <a:r>
            <a:rPr lang="uk-UA" sz="2600" b="1" noProof="0" dirty="0" smtClean="0"/>
            <a:t>облаштування безпечного укриття у закладі освіти</a:t>
          </a:r>
          <a:endParaRPr lang="uk-UA" sz="2600" b="1" noProof="0" dirty="0"/>
        </a:p>
      </dgm:t>
    </dgm:pt>
    <dgm:pt modelId="{79DA37D8-5174-4C6E-8E63-BB5AFDD7503E}" type="parTrans" cxnId="{E405E6B4-6DC5-4AED-8D30-8F13AA664664}">
      <dgm:prSet/>
      <dgm:spPr/>
      <dgm:t>
        <a:bodyPr/>
        <a:lstStyle/>
        <a:p>
          <a:endParaRPr lang="ru-RU" b="1"/>
        </a:p>
      </dgm:t>
    </dgm:pt>
    <dgm:pt modelId="{F3A93F84-F91F-4BB8-90CE-AB82BB288C3A}" type="sibTrans" cxnId="{E405E6B4-6DC5-4AED-8D30-8F13AA664664}">
      <dgm:prSet/>
      <dgm:spPr/>
      <dgm:t>
        <a:bodyPr/>
        <a:lstStyle/>
        <a:p>
          <a:endParaRPr lang="ru-RU" b="1"/>
        </a:p>
      </dgm:t>
    </dgm:pt>
    <dgm:pt modelId="{DFBAAE03-DC57-C74B-B376-1CB60203DB47}" type="pres">
      <dgm:prSet presAssocID="{41008577-FF93-E94D-BF9D-1A47F2FC78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68BD81-023C-DE42-A89E-774D65ADF03A}" type="pres">
      <dgm:prSet presAssocID="{41008577-FF93-E94D-BF9D-1A47F2FC78DC}" presName="cycle" presStyleCnt="0"/>
      <dgm:spPr/>
      <dgm:t>
        <a:bodyPr/>
        <a:lstStyle/>
        <a:p>
          <a:endParaRPr lang="ru-RU"/>
        </a:p>
      </dgm:t>
    </dgm:pt>
    <dgm:pt modelId="{2F088797-41B9-9443-ACD5-565E94FF1729}" type="pres">
      <dgm:prSet presAssocID="{8F98A20B-9864-7440-B2A5-C15909C7B78C}" presName="nodeFirstNode" presStyleLbl="node1" presStyleIdx="0" presStyleCnt="7" custScaleX="153485" custScaleY="151453" custRadScaleRad="112907" custRadScaleInc="85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3BF44-1530-594A-BF6F-0E15430F9AE4}" type="pres">
      <dgm:prSet presAssocID="{71509428-B676-8649-85F5-E333F1F7A1EE}" presName="sibTransFirstNode" presStyleLbl="bgShp" presStyleIdx="0" presStyleCnt="1" custLinFactNeighborX="-23811" custLinFactNeighborY="-3854"/>
      <dgm:spPr/>
      <dgm:t>
        <a:bodyPr/>
        <a:lstStyle/>
        <a:p>
          <a:endParaRPr lang="uk-UA"/>
        </a:p>
      </dgm:t>
    </dgm:pt>
    <dgm:pt modelId="{58138F30-B5B4-4B13-9EB0-F90BCCA0FC8A}" type="pres">
      <dgm:prSet presAssocID="{03A1BF83-0C97-426E-A3B6-56BD6BC250F4}" presName="nodeFollowingNodes" presStyleLbl="node1" presStyleIdx="1" presStyleCnt="7" custScaleX="155208" custScaleY="152860" custRadScaleRad="129748" custRadScaleInc="6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99F1B-3C32-497F-805B-EF27CE56ECC4}" type="pres">
      <dgm:prSet presAssocID="{FE8D64B8-76AA-4F29-AA9C-CD08E246D0E6}" presName="nodeFollowingNodes" presStyleLbl="node1" presStyleIdx="2" presStyleCnt="7" custScaleX="152960" custScaleY="152725" custRadScaleRad="135530" custRadScaleInc="1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8AD45-98BA-44FB-8F58-4CD4D10AED0C}" type="pres">
      <dgm:prSet presAssocID="{54C963C6-85D4-4A3A-844D-7094B81777BF}" presName="nodeFollowingNodes" presStyleLbl="node1" presStyleIdx="3" presStyleCnt="7" custScaleX="152318" custScaleY="169983" custRadScaleRad="83094" custRadScaleInc="3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38492-0037-4732-8198-0CB5F62A0498}" type="pres">
      <dgm:prSet presAssocID="{753D2C36-B3D5-41DB-A31F-B5DD68C4873A}" presName="nodeFollowingNodes" presStyleLbl="node1" presStyleIdx="4" presStyleCnt="7" custScaleX="154880" custScaleY="162752" custRadScaleRad="119617" custRadScaleInc="90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2301-D021-9E4B-B2E4-152C41990742}" type="pres">
      <dgm:prSet presAssocID="{1474DFB9-8666-AB4D-A86C-AF3B96C7F80C}" presName="nodeFollowingNodes" presStyleLbl="node1" presStyleIdx="5" presStyleCnt="7" custScaleX="151919" custScaleY="152260" custRadScaleRad="114091" custRadScaleInc="5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01EC-50E4-1A4A-A327-A207B2CC2697}" type="pres">
      <dgm:prSet presAssocID="{8993197C-43A3-0140-B1F9-CCF0AFC144A0}" presName="nodeFollowingNodes" presStyleLbl="node1" presStyleIdx="6" presStyleCnt="7" custScaleX="149570" custScaleY="157552" custRadScaleRad="107160" custRadScaleInc="362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B7EA4B-2900-4EF4-91B4-FED01C344635}" srcId="{41008577-FF93-E94D-BF9D-1A47F2FC78DC}" destId="{03A1BF83-0C97-426E-A3B6-56BD6BC250F4}" srcOrd="1" destOrd="0" parTransId="{A7690FE2-D723-4F63-AC70-C014C673DDB6}" sibTransId="{0F3AF5AD-6518-47AD-A11F-FE7E3858EA06}"/>
    <dgm:cxn modelId="{4A6D61E0-088E-4130-8DF1-E236639D2744}" type="presOf" srcId="{8F98A20B-9864-7440-B2A5-C15909C7B78C}" destId="{2F088797-41B9-9443-ACD5-565E94FF1729}" srcOrd="0" destOrd="0" presId="urn:microsoft.com/office/officeart/2005/8/layout/cycle3"/>
    <dgm:cxn modelId="{0D9DA5F0-B3AC-489D-A9FD-28C169946AF9}" type="presOf" srcId="{8993197C-43A3-0140-B1F9-CCF0AFC144A0}" destId="{511A01EC-50E4-1A4A-A327-A207B2CC2697}" srcOrd="0" destOrd="0" presId="urn:microsoft.com/office/officeart/2005/8/layout/cycle3"/>
    <dgm:cxn modelId="{A48B8E0C-C672-4FEE-A3D5-92809D60A8CB}" type="presOf" srcId="{FE8D64B8-76AA-4F29-AA9C-CD08E246D0E6}" destId="{7D299F1B-3C32-497F-805B-EF27CE56ECC4}" srcOrd="0" destOrd="0" presId="urn:microsoft.com/office/officeart/2005/8/layout/cycle3"/>
    <dgm:cxn modelId="{747A58ED-D417-5A49-B4B0-9565ACFAE768}" srcId="{41008577-FF93-E94D-BF9D-1A47F2FC78DC}" destId="{8F98A20B-9864-7440-B2A5-C15909C7B78C}" srcOrd="0" destOrd="0" parTransId="{CD7E7BE8-18C0-B24B-89E0-52CFDA027D0D}" sibTransId="{71509428-B676-8649-85F5-E333F1F7A1EE}"/>
    <dgm:cxn modelId="{56EAA5B4-44EA-410E-A5B5-F61AEF05E8F0}" srcId="{41008577-FF93-E94D-BF9D-1A47F2FC78DC}" destId="{54C963C6-85D4-4A3A-844D-7094B81777BF}" srcOrd="3" destOrd="0" parTransId="{A64744AD-70C4-4ED1-A75E-0368AB9CCA60}" sibTransId="{7D007D67-82DD-461B-906C-2AEE45DDFAD8}"/>
    <dgm:cxn modelId="{450DA6A5-C6D1-A545-8987-21D98A14CE06}" srcId="{41008577-FF93-E94D-BF9D-1A47F2FC78DC}" destId="{1474DFB9-8666-AB4D-A86C-AF3B96C7F80C}" srcOrd="5" destOrd="0" parTransId="{ACC97482-D7D6-9F41-9473-604E6EE85396}" sibTransId="{F047278A-4B0B-BA40-BB66-78AF08E2BDA6}"/>
    <dgm:cxn modelId="{E405E6B4-6DC5-4AED-8D30-8F13AA664664}" srcId="{41008577-FF93-E94D-BF9D-1A47F2FC78DC}" destId="{FE8D64B8-76AA-4F29-AA9C-CD08E246D0E6}" srcOrd="2" destOrd="0" parTransId="{79DA37D8-5174-4C6E-8E63-BB5AFDD7503E}" sibTransId="{F3A93F84-F91F-4BB8-90CE-AB82BB288C3A}"/>
    <dgm:cxn modelId="{B69CB944-FF7B-024D-BC2F-32ACF988B747}" srcId="{41008577-FF93-E94D-BF9D-1A47F2FC78DC}" destId="{8993197C-43A3-0140-B1F9-CCF0AFC144A0}" srcOrd="6" destOrd="0" parTransId="{C5163281-54CE-3F44-95ED-2DB437A35358}" sibTransId="{B5389844-6B5E-D245-8190-6541FF078A62}"/>
    <dgm:cxn modelId="{FD927064-DE29-40C6-8BDA-8E9918B4ADEF}" type="presOf" srcId="{03A1BF83-0C97-426E-A3B6-56BD6BC250F4}" destId="{58138F30-B5B4-4B13-9EB0-F90BCCA0FC8A}" srcOrd="0" destOrd="0" presId="urn:microsoft.com/office/officeart/2005/8/layout/cycle3"/>
    <dgm:cxn modelId="{D1942948-BB6E-44AA-AB78-DEC19BADA7FB}" type="presOf" srcId="{1474DFB9-8666-AB4D-A86C-AF3B96C7F80C}" destId="{D3C62301-D021-9E4B-B2E4-152C41990742}" srcOrd="0" destOrd="0" presId="urn:microsoft.com/office/officeart/2005/8/layout/cycle3"/>
    <dgm:cxn modelId="{3B7AFCD9-3A03-4A1D-9F00-2A1D999CB239}" type="presOf" srcId="{41008577-FF93-E94D-BF9D-1A47F2FC78DC}" destId="{DFBAAE03-DC57-C74B-B376-1CB60203DB47}" srcOrd="0" destOrd="0" presId="urn:microsoft.com/office/officeart/2005/8/layout/cycle3"/>
    <dgm:cxn modelId="{309B5C6D-929A-48FA-AF06-7AE7BE98917A}" type="presOf" srcId="{753D2C36-B3D5-41DB-A31F-B5DD68C4873A}" destId="{8BE38492-0037-4732-8198-0CB5F62A0498}" srcOrd="0" destOrd="0" presId="urn:microsoft.com/office/officeart/2005/8/layout/cycle3"/>
    <dgm:cxn modelId="{A3EE7410-22D6-4EF0-995F-C73398933C12}" type="presOf" srcId="{54C963C6-85D4-4A3A-844D-7094B81777BF}" destId="{7278AD45-98BA-44FB-8F58-4CD4D10AED0C}" srcOrd="0" destOrd="0" presId="urn:microsoft.com/office/officeart/2005/8/layout/cycle3"/>
    <dgm:cxn modelId="{0B926935-44AF-458A-9D06-74D636DC0E9E}" type="presOf" srcId="{71509428-B676-8649-85F5-E333F1F7A1EE}" destId="{8843BF44-1530-594A-BF6F-0E15430F9AE4}" srcOrd="0" destOrd="0" presId="urn:microsoft.com/office/officeart/2005/8/layout/cycle3"/>
    <dgm:cxn modelId="{E567FA9A-5A35-42DA-8DB5-971949A1E5BC}" srcId="{41008577-FF93-E94D-BF9D-1A47F2FC78DC}" destId="{753D2C36-B3D5-41DB-A31F-B5DD68C4873A}" srcOrd="4" destOrd="0" parTransId="{08477851-2353-4CAF-87A4-43011A9320D9}" sibTransId="{E47E28B5-D289-4054-A870-52C8F5DC791D}"/>
    <dgm:cxn modelId="{D8018D6A-3084-4211-B15C-482118E20878}" type="presParOf" srcId="{DFBAAE03-DC57-C74B-B376-1CB60203DB47}" destId="{0268BD81-023C-DE42-A89E-774D65ADF03A}" srcOrd="0" destOrd="0" presId="urn:microsoft.com/office/officeart/2005/8/layout/cycle3"/>
    <dgm:cxn modelId="{542CFDCB-4369-4E7E-9036-E993EB39F9FD}" type="presParOf" srcId="{0268BD81-023C-DE42-A89E-774D65ADF03A}" destId="{2F088797-41B9-9443-ACD5-565E94FF1729}" srcOrd="0" destOrd="0" presId="urn:microsoft.com/office/officeart/2005/8/layout/cycle3"/>
    <dgm:cxn modelId="{FABB10FA-35D0-4E72-A694-897C7BDE9A4C}" type="presParOf" srcId="{0268BD81-023C-DE42-A89E-774D65ADF03A}" destId="{8843BF44-1530-594A-BF6F-0E15430F9AE4}" srcOrd="1" destOrd="0" presId="urn:microsoft.com/office/officeart/2005/8/layout/cycle3"/>
    <dgm:cxn modelId="{A443BD51-3A14-4D06-93BC-D2F5C69623BC}" type="presParOf" srcId="{0268BD81-023C-DE42-A89E-774D65ADF03A}" destId="{58138F30-B5B4-4B13-9EB0-F90BCCA0FC8A}" srcOrd="2" destOrd="0" presId="urn:microsoft.com/office/officeart/2005/8/layout/cycle3"/>
    <dgm:cxn modelId="{2EB2A882-2613-4C2F-9557-DF56459FC2DF}" type="presParOf" srcId="{0268BD81-023C-DE42-A89E-774D65ADF03A}" destId="{7D299F1B-3C32-497F-805B-EF27CE56ECC4}" srcOrd="3" destOrd="0" presId="urn:microsoft.com/office/officeart/2005/8/layout/cycle3"/>
    <dgm:cxn modelId="{C71DDB03-AB0E-4DDD-B2AB-E3A31DCC848C}" type="presParOf" srcId="{0268BD81-023C-DE42-A89E-774D65ADF03A}" destId="{7278AD45-98BA-44FB-8F58-4CD4D10AED0C}" srcOrd="4" destOrd="0" presId="urn:microsoft.com/office/officeart/2005/8/layout/cycle3"/>
    <dgm:cxn modelId="{1747BB01-C3B5-4340-B9D9-733EAA61A97F}" type="presParOf" srcId="{0268BD81-023C-DE42-A89E-774D65ADF03A}" destId="{8BE38492-0037-4732-8198-0CB5F62A0498}" srcOrd="5" destOrd="0" presId="urn:microsoft.com/office/officeart/2005/8/layout/cycle3"/>
    <dgm:cxn modelId="{8D154F01-3C45-4F8E-985F-D88A87EB4005}" type="presParOf" srcId="{0268BD81-023C-DE42-A89E-774D65ADF03A}" destId="{D3C62301-D021-9E4B-B2E4-152C41990742}" srcOrd="6" destOrd="0" presId="urn:microsoft.com/office/officeart/2005/8/layout/cycle3"/>
    <dgm:cxn modelId="{90CDAB3E-308F-4E59-BD1B-E6BA79075CDD}" type="presParOf" srcId="{0268BD81-023C-DE42-A89E-774D65ADF03A}" destId="{511A01EC-50E4-1A4A-A327-A207B2CC269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BF44-1530-594A-BF6F-0E15430F9AE4}">
      <dsp:nvSpPr>
        <dsp:cNvPr id="0" name=""/>
        <dsp:cNvSpPr/>
      </dsp:nvSpPr>
      <dsp:spPr>
        <a:xfrm>
          <a:off x="4698179" y="-416047"/>
          <a:ext cx="8569828" cy="8569828"/>
        </a:xfrm>
        <a:prstGeom prst="circularArrow">
          <a:avLst>
            <a:gd name="adj1" fmla="val 5544"/>
            <a:gd name="adj2" fmla="val 330680"/>
            <a:gd name="adj3" fmla="val 13634675"/>
            <a:gd name="adj4" fmla="val 1747254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8797-41B9-9443-ACD5-565E94FF1729}">
      <dsp:nvSpPr>
        <dsp:cNvPr id="0" name=""/>
        <dsp:cNvSpPr/>
      </dsp:nvSpPr>
      <dsp:spPr>
        <a:xfrm>
          <a:off x="8896298" y="10"/>
          <a:ext cx="4254715" cy="2099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>
              <a:latin typeface="+mn-lt"/>
              <a:cs typeface="Times New Roman" panose="02020603050405020304" pitchFamily="18" charset="0"/>
            </a:rPr>
            <a:t>Нормативно-правова база, що регулює питання  безпеки життєдіяльності у ЗДО   </a:t>
          </a:r>
          <a:endParaRPr lang="uk-UA" sz="2300" b="1" kern="1200" noProof="0" dirty="0">
            <a:latin typeface="+mn-lt"/>
            <a:cs typeface="Times New Roman" panose="02020603050405020304" pitchFamily="18" charset="0"/>
          </a:endParaRPr>
        </a:p>
      </dsp:txBody>
      <dsp:txXfrm>
        <a:off x="8998772" y="102484"/>
        <a:ext cx="4049767" cy="1894245"/>
      </dsp:txXfrm>
    </dsp:sp>
    <dsp:sp modelId="{58138F30-B5B4-4B13-9EB0-F90BCCA0FC8A}">
      <dsp:nvSpPr>
        <dsp:cNvPr id="0" name=""/>
        <dsp:cNvSpPr/>
      </dsp:nvSpPr>
      <dsp:spPr>
        <a:xfrm>
          <a:off x="10975035" y="2352404"/>
          <a:ext cx="4302478" cy="211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Безпечний фізичний простір для перебування вихованців  та працівників  у ЗДО</a:t>
          </a:r>
          <a:endParaRPr lang="uk-UA" sz="2600" b="1" kern="1200" noProof="0" dirty="0"/>
        </a:p>
      </dsp:txBody>
      <dsp:txXfrm>
        <a:off x="11078461" y="2455830"/>
        <a:ext cx="4095626" cy="1911843"/>
      </dsp:txXfrm>
    </dsp:sp>
    <dsp:sp modelId="{7D299F1B-3C32-497F-805B-EF27CE56ECC4}">
      <dsp:nvSpPr>
        <dsp:cNvPr id="0" name=""/>
        <dsp:cNvSpPr/>
      </dsp:nvSpPr>
      <dsp:spPr>
        <a:xfrm>
          <a:off x="11036416" y="4820849"/>
          <a:ext cx="4240162" cy="211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облаштування безпечного укриття у закладі освіти</a:t>
          </a:r>
          <a:endParaRPr lang="uk-UA" sz="2600" b="1" kern="1200" noProof="0" dirty="0"/>
        </a:p>
      </dsp:txBody>
      <dsp:txXfrm>
        <a:off x="11139751" y="4924184"/>
        <a:ext cx="4033492" cy="1910153"/>
      </dsp:txXfrm>
    </dsp:sp>
    <dsp:sp modelId="{7278AD45-98BA-44FB-8F58-4CD4D10AED0C}">
      <dsp:nvSpPr>
        <dsp:cNvPr id="0" name=""/>
        <dsp:cNvSpPr/>
      </dsp:nvSpPr>
      <dsp:spPr>
        <a:xfrm>
          <a:off x="6785130" y="6115727"/>
          <a:ext cx="4222365" cy="2356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n-lt"/>
              <a:cs typeface="Times New Roman" panose="02020603050405020304" pitchFamily="18" charset="0"/>
            </a:rPr>
            <a:t>Інформування інструктажі,  протоколи безпеки, алгоритми дій в надзвичайних ситуаціях  з дітьми та працівниками</a:t>
          </a:r>
          <a:endParaRPr lang="uk-UA" sz="2400" b="1" kern="1200" noProof="0" dirty="0">
            <a:latin typeface="+mn-lt"/>
            <a:cs typeface="Times New Roman" panose="02020603050405020304" pitchFamily="18" charset="0"/>
          </a:endParaRPr>
        </a:p>
      </dsp:txBody>
      <dsp:txXfrm>
        <a:off x="6900142" y="6230739"/>
        <a:ext cx="3992341" cy="2126002"/>
      </dsp:txXfrm>
    </dsp:sp>
    <dsp:sp modelId="{8BE38492-0037-4732-8198-0CB5F62A0498}">
      <dsp:nvSpPr>
        <dsp:cNvPr id="0" name=""/>
        <dsp:cNvSpPr/>
      </dsp:nvSpPr>
      <dsp:spPr>
        <a:xfrm>
          <a:off x="2312324" y="4906644"/>
          <a:ext cx="4293386" cy="22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навчання  працівників ЗДО  наданню першої долікарської допомоги</a:t>
          </a:r>
          <a:endParaRPr lang="uk-UA" sz="2600" b="1" kern="1200" noProof="0" dirty="0"/>
        </a:p>
      </dsp:txBody>
      <dsp:txXfrm>
        <a:off x="2422443" y="5016763"/>
        <a:ext cx="4073148" cy="2035563"/>
      </dsp:txXfrm>
    </dsp:sp>
    <dsp:sp modelId="{D3C62301-D021-9E4B-B2E4-152C41990742}">
      <dsp:nvSpPr>
        <dsp:cNvPr id="0" name=""/>
        <dsp:cNvSpPr/>
      </dsp:nvSpPr>
      <dsp:spPr>
        <a:xfrm>
          <a:off x="2271089" y="2419716"/>
          <a:ext cx="4211305" cy="2110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>
              <a:latin typeface="+mn-lt"/>
              <a:cs typeface="Times New Roman" panose="02020603050405020304" pitchFamily="18" charset="0"/>
            </a:rPr>
            <a:t>Психологічна підтримка усіх  учасників освітнього процесу</a:t>
          </a:r>
          <a:endParaRPr lang="uk-UA" sz="2600" b="1" kern="1200" noProof="0" dirty="0">
            <a:latin typeface="+mn-lt"/>
            <a:cs typeface="Times New Roman" panose="02020603050405020304" pitchFamily="18" charset="0"/>
          </a:endParaRPr>
        </a:p>
      </dsp:txBody>
      <dsp:txXfrm>
        <a:off x="2374109" y="2522736"/>
        <a:ext cx="4005265" cy="1904338"/>
      </dsp:txXfrm>
    </dsp:sp>
    <dsp:sp modelId="{511A01EC-50E4-1A4A-A327-A207B2CC2697}">
      <dsp:nvSpPr>
        <dsp:cNvPr id="0" name=""/>
        <dsp:cNvSpPr/>
      </dsp:nvSpPr>
      <dsp:spPr>
        <a:xfrm>
          <a:off x="4141191" y="0"/>
          <a:ext cx="4146189" cy="218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noProof="0" dirty="0" smtClean="0">
              <a:latin typeface="+mn-lt"/>
              <a:cs typeface="Times New Roman" panose="02020603050405020304" pitchFamily="18" charset="0"/>
            </a:rPr>
            <a:t>ВзаємоДія з батьками (комунікація та партнерство)</a:t>
          </a:r>
          <a:endParaRPr lang="uk-UA" sz="2600" b="1" kern="1200" noProof="0" dirty="0">
            <a:latin typeface="+mn-lt"/>
            <a:cs typeface="Times New Roman" panose="02020603050405020304" pitchFamily="18" charset="0"/>
          </a:endParaRPr>
        </a:p>
      </dsp:txBody>
      <dsp:txXfrm>
        <a:off x="4247792" y="106601"/>
        <a:ext cx="3932987" cy="1970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95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85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70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b7ccbc55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1b7ccbc5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34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32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b7ccbc55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1b7ccbc55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94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7ccbc55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1b7ccbc55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97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b7ccbc55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1b7ccbc55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97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29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31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20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7ccbc5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1b7ccbc5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25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02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0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26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7ccbc5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g21b7ccbc5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76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23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b7ccbc55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1b7ccbc55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65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5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32037"/>
            <a:ext cx="8830945" cy="6623050"/>
          </a:xfrm>
          <a:custGeom>
            <a:avLst/>
            <a:gdLst/>
            <a:ahLst/>
            <a:cxnLst/>
            <a:rect l="l" t="t" r="r" b="b"/>
            <a:pathLst>
              <a:path w="8830945" h="6623050">
                <a:moveTo>
                  <a:pt x="8830640" y="3311474"/>
                </a:moveTo>
                <a:lnTo>
                  <a:pt x="6903961" y="0"/>
                </a:lnTo>
                <a:lnTo>
                  <a:pt x="3050616" y="0"/>
                </a:lnTo>
                <a:lnTo>
                  <a:pt x="2727236" y="555802"/>
                </a:lnTo>
                <a:lnTo>
                  <a:pt x="0" y="555802"/>
                </a:lnTo>
                <a:lnTo>
                  <a:pt x="0" y="6052909"/>
                </a:lnTo>
                <a:lnTo>
                  <a:pt x="2718955" y="6052909"/>
                </a:lnTo>
                <a:lnTo>
                  <a:pt x="3050616" y="6622936"/>
                </a:lnTo>
                <a:lnTo>
                  <a:pt x="6903961" y="6622936"/>
                </a:lnTo>
                <a:lnTo>
                  <a:pt x="8830640" y="3311474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350260" cy="819785"/>
          </a:xfrm>
          <a:custGeom>
            <a:avLst/>
            <a:gdLst/>
            <a:ahLst/>
            <a:cxnLst/>
            <a:rect l="l" t="t" r="r" b="b"/>
            <a:pathLst>
              <a:path w="3350260" h="819785">
                <a:moveTo>
                  <a:pt x="2601690" y="819745"/>
                </a:moveTo>
                <a:lnTo>
                  <a:pt x="0" y="819745"/>
                </a:lnTo>
                <a:lnTo>
                  <a:pt x="0" y="0"/>
                </a:lnTo>
                <a:lnTo>
                  <a:pt x="3349895" y="0"/>
                </a:lnTo>
                <a:lnTo>
                  <a:pt x="3349895" y="5883"/>
                </a:lnTo>
                <a:lnTo>
                  <a:pt x="2601690" y="819745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1744925" y="9447772"/>
            <a:ext cx="4370705" cy="819785"/>
          </a:xfrm>
          <a:custGeom>
            <a:avLst/>
            <a:gdLst/>
            <a:ahLst/>
            <a:cxnLst/>
            <a:rect l="l" t="t" r="r" b="b"/>
            <a:pathLst>
              <a:path w="4370705" h="819784">
                <a:moveTo>
                  <a:pt x="3621932" y="819745"/>
                </a:moveTo>
                <a:lnTo>
                  <a:pt x="0" y="819745"/>
                </a:lnTo>
                <a:lnTo>
                  <a:pt x="753614" y="0"/>
                </a:lnTo>
                <a:lnTo>
                  <a:pt x="4370136" y="0"/>
                </a:lnTo>
                <a:lnTo>
                  <a:pt x="4370136" y="5883"/>
                </a:lnTo>
                <a:lnTo>
                  <a:pt x="3621932" y="819745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505022" y="0"/>
            <a:ext cx="2464435" cy="1000760"/>
          </a:xfrm>
          <a:custGeom>
            <a:avLst/>
            <a:gdLst/>
            <a:ahLst/>
            <a:cxnLst/>
            <a:rect l="l" t="t" r="r" b="b"/>
            <a:pathLst>
              <a:path w="2464435" h="1000760">
                <a:moveTo>
                  <a:pt x="1544523" y="1000419"/>
                </a:moveTo>
                <a:lnTo>
                  <a:pt x="0" y="1000419"/>
                </a:lnTo>
                <a:lnTo>
                  <a:pt x="919713" y="0"/>
                </a:lnTo>
                <a:lnTo>
                  <a:pt x="2464237" y="0"/>
                </a:lnTo>
                <a:lnTo>
                  <a:pt x="1544523" y="1000419"/>
                </a:lnTo>
                <a:close/>
              </a:path>
            </a:pathLst>
          </a:custGeom>
          <a:solidFill>
            <a:srgbClr val="959393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5418378" y="9258300"/>
            <a:ext cx="2486025" cy="1028700"/>
          </a:xfrm>
          <a:custGeom>
            <a:avLst/>
            <a:gdLst/>
            <a:ahLst/>
            <a:cxnLst/>
            <a:rect l="l" t="t" r="r" b="b"/>
            <a:pathLst>
              <a:path w="2486025" h="1028700">
                <a:moveTo>
                  <a:pt x="1544523" y="1028699"/>
                </a:moveTo>
                <a:lnTo>
                  <a:pt x="0" y="1028699"/>
                </a:lnTo>
                <a:lnTo>
                  <a:pt x="945711" y="0"/>
                </a:lnTo>
                <a:lnTo>
                  <a:pt x="2485571" y="0"/>
                </a:lnTo>
                <a:lnTo>
                  <a:pt x="2485571" y="5072"/>
                </a:lnTo>
                <a:lnTo>
                  <a:pt x="1544523" y="1028699"/>
                </a:lnTo>
                <a:close/>
              </a:path>
            </a:pathLst>
          </a:custGeom>
          <a:solidFill>
            <a:srgbClr val="959393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4115432" y="0"/>
            <a:ext cx="2464435" cy="1000760"/>
          </a:xfrm>
          <a:custGeom>
            <a:avLst/>
            <a:gdLst/>
            <a:ahLst/>
            <a:cxnLst/>
            <a:rect l="l" t="t" r="r" b="b"/>
            <a:pathLst>
              <a:path w="2464434" h="1000760">
                <a:moveTo>
                  <a:pt x="1544523" y="1000419"/>
                </a:moveTo>
                <a:lnTo>
                  <a:pt x="0" y="1000419"/>
                </a:lnTo>
                <a:lnTo>
                  <a:pt x="919712" y="0"/>
                </a:lnTo>
                <a:lnTo>
                  <a:pt x="2464237" y="0"/>
                </a:lnTo>
                <a:lnTo>
                  <a:pt x="1544523" y="100041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7028788" y="9258300"/>
            <a:ext cx="1259840" cy="1028700"/>
          </a:xfrm>
          <a:custGeom>
            <a:avLst/>
            <a:gdLst/>
            <a:ahLst/>
            <a:cxnLst/>
            <a:rect l="l" t="t" r="r" b="b"/>
            <a:pathLst>
              <a:path w="1259840" h="1028700">
                <a:moveTo>
                  <a:pt x="1259211" y="1028699"/>
                </a:moveTo>
                <a:lnTo>
                  <a:pt x="0" y="1028699"/>
                </a:lnTo>
                <a:lnTo>
                  <a:pt x="945711" y="0"/>
                </a:lnTo>
                <a:lnTo>
                  <a:pt x="1259211" y="0"/>
                </a:lnTo>
                <a:lnTo>
                  <a:pt x="1259211" y="102869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622670" y="2220949"/>
            <a:ext cx="6709409" cy="5845175"/>
          </a:xfrm>
          <a:custGeom>
            <a:avLst/>
            <a:gdLst/>
            <a:ahLst/>
            <a:cxnLst/>
            <a:rect l="l" t="t" r="r" b="b"/>
            <a:pathLst>
              <a:path w="6709409" h="5845175">
                <a:moveTo>
                  <a:pt x="5031939" y="5845101"/>
                </a:moveTo>
                <a:lnTo>
                  <a:pt x="1677313" y="5845101"/>
                </a:lnTo>
                <a:lnTo>
                  <a:pt x="0" y="2922550"/>
                </a:lnTo>
                <a:lnTo>
                  <a:pt x="1677313" y="0"/>
                </a:lnTo>
                <a:lnTo>
                  <a:pt x="5031939" y="0"/>
                </a:lnTo>
                <a:lnTo>
                  <a:pt x="5122813" y="158338"/>
                </a:lnTo>
                <a:lnTo>
                  <a:pt x="1768559" y="158338"/>
                </a:lnTo>
                <a:lnTo>
                  <a:pt x="182491" y="2922550"/>
                </a:lnTo>
                <a:lnTo>
                  <a:pt x="1768559" y="5686762"/>
                </a:lnTo>
                <a:lnTo>
                  <a:pt x="5122813" y="5686762"/>
                </a:lnTo>
                <a:lnTo>
                  <a:pt x="5031939" y="5845101"/>
                </a:lnTo>
                <a:close/>
              </a:path>
              <a:path w="6709409" h="5845175">
                <a:moveTo>
                  <a:pt x="5122813" y="5686762"/>
                </a:moveTo>
                <a:lnTo>
                  <a:pt x="4940693" y="5686762"/>
                </a:lnTo>
                <a:lnTo>
                  <a:pt x="6526760" y="2922550"/>
                </a:lnTo>
                <a:lnTo>
                  <a:pt x="4940693" y="158338"/>
                </a:lnTo>
                <a:lnTo>
                  <a:pt x="5122813" y="158338"/>
                </a:lnTo>
                <a:lnTo>
                  <a:pt x="6709252" y="2922550"/>
                </a:lnTo>
                <a:lnTo>
                  <a:pt x="5122813" y="568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335668" y="5123057"/>
            <a:ext cx="1652270" cy="2874010"/>
          </a:xfrm>
          <a:custGeom>
            <a:avLst/>
            <a:gdLst/>
            <a:ahLst/>
            <a:cxnLst/>
            <a:rect l="l" t="t" r="r" b="b"/>
            <a:pathLst>
              <a:path w="1652270" h="2874009">
                <a:moveTo>
                  <a:pt x="1651826" y="2873952"/>
                </a:moveTo>
                <a:lnTo>
                  <a:pt x="0" y="0"/>
                </a:lnTo>
              </a:path>
            </a:pathLst>
          </a:custGeom>
          <a:ln w="8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327827" y="2289916"/>
            <a:ext cx="1658620" cy="2870200"/>
          </a:xfrm>
          <a:custGeom>
            <a:avLst/>
            <a:gdLst/>
            <a:ahLst/>
            <a:cxnLst/>
            <a:rect l="l" t="t" r="r" b="b"/>
            <a:pathLst>
              <a:path w="1658620" h="2870200">
                <a:moveTo>
                  <a:pt x="0" y="2870181"/>
                </a:moveTo>
                <a:lnTo>
                  <a:pt x="1658370" y="0"/>
                </a:lnTo>
              </a:path>
            </a:pathLst>
          </a:custGeom>
          <a:ln w="8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5544" y="1790516"/>
            <a:ext cx="6270625" cy="608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60606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912100" cy="10287000"/>
          </a:xfrm>
          <a:custGeom>
            <a:avLst/>
            <a:gdLst/>
            <a:ahLst/>
            <a:cxnLst/>
            <a:rect l="l" t="t" r="r" b="b"/>
            <a:pathLst>
              <a:path w="7912100" h="10287000">
                <a:moveTo>
                  <a:pt x="0" y="0"/>
                </a:moveTo>
                <a:lnTo>
                  <a:pt x="5578740" y="0"/>
                </a:lnTo>
                <a:lnTo>
                  <a:pt x="7911720" y="5152956"/>
                </a:lnTo>
                <a:lnTo>
                  <a:pt x="558730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342090" y="0"/>
            <a:ext cx="3155315" cy="10287635"/>
          </a:xfrm>
          <a:custGeom>
            <a:avLst/>
            <a:gdLst/>
            <a:ahLst/>
            <a:cxnLst/>
            <a:rect l="l" t="t" r="r" b="b"/>
            <a:pathLst>
              <a:path w="3155315" h="10287635">
                <a:moveTo>
                  <a:pt x="3155086" y="5150078"/>
                </a:moveTo>
                <a:lnTo>
                  <a:pt x="3148965" y="5146548"/>
                </a:lnTo>
                <a:lnTo>
                  <a:pt x="3154616" y="5143297"/>
                </a:lnTo>
                <a:lnTo>
                  <a:pt x="198475" y="0"/>
                </a:lnTo>
                <a:lnTo>
                  <a:pt x="11709" y="0"/>
                </a:lnTo>
                <a:lnTo>
                  <a:pt x="2969920" y="5146891"/>
                </a:lnTo>
                <a:lnTo>
                  <a:pt x="0" y="10287013"/>
                </a:lnTo>
                <a:lnTo>
                  <a:pt x="187007" y="10287013"/>
                </a:lnTo>
                <a:lnTo>
                  <a:pt x="3155086" y="5150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32037"/>
            <a:ext cx="8830945" cy="6623050"/>
          </a:xfrm>
          <a:custGeom>
            <a:avLst/>
            <a:gdLst/>
            <a:ahLst/>
            <a:cxnLst/>
            <a:rect l="l" t="t" r="r" b="b"/>
            <a:pathLst>
              <a:path w="8830945" h="6623050">
                <a:moveTo>
                  <a:pt x="8830640" y="3311474"/>
                </a:moveTo>
                <a:lnTo>
                  <a:pt x="6903961" y="0"/>
                </a:lnTo>
                <a:lnTo>
                  <a:pt x="3050616" y="0"/>
                </a:lnTo>
                <a:lnTo>
                  <a:pt x="2727236" y="555802"/>
                </a:lnTo>
                <a:lnTo>
                  <a:pt x="0" y="555802"/>
                </a:lnTo>
                <a:lnTo>
                  <a:pt x="0" y="6052909"/>
                </a:lnTo>
                <a:lnTo>
                  <a:pt x="2718955" y="6052909"/>
                </a:lnTo>
                <a:lnTo>
                  <a:pt x="3050616" y="6622936"/>
                </a:lnTo>
                <a:lnTo>
                  <a:pt x="6903961" y="6622936"/>
                </a:lnTo>
                <a:lnTo>
                  <a:pt x="8830640" y="3311474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350260" cy="819785"/>
          </a:xfrm>
          <a:custGeom>
            <a:avLst/>
            <a:gdLst/>
            <a:ahLst/>
            <a:cxnLst/>
            <a:rect l="l" t="t" r="r" b="b"/>
            <a:pathLst>
              <a:path w="3350260" h="819785">
                <a:moveTo>
                  <a:pt x="2601690" y="819745"/>
                </a:moveTo>
                <a:lnTo>
                  <a:pt x="0" y="819745"/>
                </a:lnTo>
                <a:lnTo>
                  <a:pt x="0" y="0"/>
                </a:lnTo>
                <a:lnTo>
                  <a:pt x="3349895" y="0"/>
                </a:lnTo>
                <a:lnTo>
                  <a:pt x="3349895" y="5883"/>
                </a:lnTo>
                <a:lnTo>
                  <a:pt x="2601690" y="819745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1744925" y="9447772"/>
            <a:ext cx="4370705" cy="819785"/>
          </a:xfrm>
          <a:custGeom>
            <a:avLst/>
            <a:gdLst/>
            <a:ahLst/>
            <a:cxnLst/>
            <a:rect l="l" t="t" r="r" b="b"/>
            <a:pathLst>
              <a:path w="4370705" h="819784">
                <a:moveTo>
                  <a:pt x="3621932" y="819745"/>
                </a:moveTo>
                <a:lnTo>
                  <a:pt x="0" y="819745"/>
                </a:lnTo>
                <a:lnTo>
                  <a:pt x="753614" y="0"/>
                </a:lnTo>
                <a:lnTo>
                  <a:pt x="4370137" y="0"/>
                </a:lnTo>
                <a:lnTo>
                  <a:pt x="4370137" y="5883"/>
                </a:lnTo>
                <a:lnTo>
                  <a:pt x="3621932" y="819745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505022" y="0"/>
            <a:ext cx="2464435" cy="1000760"/>
          </a:xfrm>
          <a:custGeom>
            <a:avLst/>
            <a:gdLst/>
            <a:ahLst/>
            <a:cxnLst/>
            <a:rect l="l" t="t" r="r" b="b"/>
            <a:pathLst>
              <a:path w="2464435" h="1000760">
                <a:moveTo>
                  <a:pt x="1544523" y="1000419"/>
                </a:moveTo>
                <a:lnTo>
                  <a:pt x="0" y="1000419"/>
                </a:lnTo>
                <a:lnTo>
                  <a:pt x="919712" y="0"/>
                </a:lnTo>
                <a:lnTo>
                  <a:pt x="2464236" y="0"/>
                </a:lnTo>
                <a:lnTo>
                  <a:pt x="1544523" y="1000419"/>
                </a:lnTo>
                <a:close/>
              </a:path>
            </a:pathLst>
          </a:custGeom>
          <a:solidFill>
            <a:srgbClr val="959393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5418376" y="9258300"/>
            <a:ext cx="2486025" cy="1028700"/>
          </a:xfrm>
          <a:custGeom>
            <a:avLst/>
            <a:gdLst/>
            <a:ahLst/>
            <a:cxnLst/>
            <a:rect l="l" t="t" r="r" b="b"/>
            <a:pathLst>
              <a:path w="2486025" h="1028700">
                <a:moveTo>
                  <a:pt x="1544523" y="1028699"/>
                </a:moveTo>
                <a:lnTo>
                  <a:pt x="0" y="1028699"/>
                </a:lnTo>
                <a:lnTo>
                  <a:pt x="945711" y="0"/>
                </a:lnTo>
                <a:lnTo>
                  <a:pt x="2485572" y="0"/>
                </a:lnTo>
                <a:lnTo>
                  <a:pt x="2485572" y="5072"/>
                </a:lnTo>
                <a:lnTo>
                  <a:pt x="1544523" y="1028699"/>
                </a:lnTo>
                <a:close/>
              </a:path>
            </a:pathLst>
          </a:custGeom>
          <a:solidFill>
            <a:srgbClr val="959393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4115432" y="0"/>
            <a:ext cx="2464435" cy="1000760"/>
          </a:xfrm>
          <a:custGeom>
            <a:avLst/>
            <a:gdLst/>
            <a:ahLst/>
            <a:cxnLst/>
            <a:rect l="l" t="t" r="r" b="b"/>
            <a:pathLst>
              <a:path w="2464434" h="1000760">
                <a:moveTo>
                  <a:pt x="1544523" y="1000419"/>
                </a:moveTo>
                <a:lnTo>
                  <a:pt x="0" y="1000419"/>
                </a:lnTo>
                <a:lnTo>
                  <a:pt x="919712" y="0"/>
                </a:lnTo>
                <a:lnTo>
                  <a:pt x="2464236" y="0"/>
                </a:lnTo>
                <a:lnTo>
                  <a:pt x="1544523" y="100041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7028786" y="9258300"/>
            <a:ext cx="1259840" cy="1028700"/>
          </a:xfrm>
          <a:custGeom>
            <a:avLst/>
            <a:gdLst/>
            <a:ahLst/>
            <a:cxnLst/>
            <a:rect l="l" t="t" r="r" b="b"/>
            <a:pathLst>
              <a:path w="1259840" h="1028700">
                <a:moveTo>
                  <a:pt x="1259212" y="1028699"/>
                </a:moveTo>
                <a:lnTo>
                  <a:pt x="0" y="1028699"/>
                </a:lnTo>
                <a:lnTo>
                  <a:pt x="945711" y="0"/>
                </a:lnTo>
                <a:lnTo>
                  <a:pt x="1259212" y="0"/>
                </a:lnTo>
                <a:lnTo>
                  <a:pt x="1259212" y="1028699"/>
                </a:lnTo>
                <a:close/>
              </a:path>
            </a:pathLst>
          </a:custGeom>
          <a:solidFill>
            <a:srgbClr val="0D7377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622670" y="2220947"/>
            <a:ext cx="6709409" cy="5845175"/>
          </a:xfrm>
          <a:custGeom>
            <a:avLst/>
            <a:gdLst/>
            <a:ahLst/>
            <a:cxnLst/>
            <a:rect l="l" t="t" r="r" b="b"/>
            <a:pathLst>
              <a:path w="6709409" h="5845175">
                <a:moveTo>
                  <a:pt x="5031939" y="5845100"/>
                </a:moveTo>
                <a:lnTo>
                  <a:pt x="1677313" y="5845100"/>
                </a:lnTo>
                <a:lnTo>
                  <a:pt x="0" y="2922550"/>
                </a:lnTo>
                <a:lnTo>
                  <a:pt x="1677313" y="0"/>
                </a:lnTo>
                <a:lnTo>
                  <a:pt x="5031939" y="0"/>
                </a:lnTo>
                <a:lnTo>
                  <a:pt x="5122813" y="158338"/>
                </a:lnTo>
                <a:lnTo>
                  <a:pt x="1768559" y="158338"/>
                </a:lnTo>
                <a:lnTo>
                  <a:pt x="182491" y="2922550"/>
                </a:lnTo>
                <a:lnTo>
                  <a:pt x="1768559" y="5686762"/>
                </a:lnTo>
                <a:lnTo>
                  <a:pt x="5122813" y="5686762"/>
                </a:lnTo>
                <a:lnTo>
                  <a:pt x="5031939" y="5845100"/>
                </a:lnTo>
                <a:close/>
              </a:path>
              <a:path w="6709409" h="5845175">
                <a:moveTo>
                  <a:pt x="5122813" y="5686762"/>
                </a:moveTo>
                <a:lnTo>
                  <a:pt x="4940693" y="5686762"/>
                </a:lnTo>
                <a:lnTo>
                  <a:pt x="6526760" y="2922550"/>
                </a:lnTo>
                <a:lnTo>
                  <a:pt x="4940693" y="158338"/>
                </a:lnTo>
                <a:lnTo>
                  <a:pt x="5122813" y="158338"/>
                </a:lnTo>
                <a:lnTo>
                  <a:pt x="6709252" y="2922550"/>
                </a:lnTo>
                <a:lnTo>
                  <a:pt x="5122813" y="568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335668" y="5123053"/>
            <a:ext cx="1652270" cy="2874010"/>
          </a:xfrm>
          <a:custGeom>
            <a:avLst/>
            <a:gdLst/>
            <a:ahLst/>
            <a:cxnLst/>
            <a:rect l="l" t="t" r="r" b="b"/>
            <a:pathLst>
              <a:path w="1652270" h="2874009">
                <a:moveTo>
                  <a:pt x="1651826" y="2873952"/>
                </a:moveTo>
                <a:lnTo>
                  <a:pt x="0" y="0"/>
                </a:lnTo>
              </a:path>
            </a:pathLst>
          </a:custGeom>
          <a:ln w="8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327827" y="2289916"/>
            <a:ext cx="1658620" cy="2870200"/>
          </a:xfrm>
          <a:custGeom>
            <a:avLst/>
            <a:gdLst/>
            <a:ahLst/>
            <a:cxnLst/>
            <a:rect l="l" t="t" r="r" b="b"/>
            <a:pathLst>
              <a:path w="1658620" h="2870200">
                <a:moveTo>
                  <a:pt x="0" y="2870181"/>
                </a:moveTo>
                <a:lnTo>
                  <a:pt x="1658370" y="0"/>
                </a:lnTo>
              </a:path>
            </a:pathLst>
          </a:custGeom>
          <a:ln w="8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90516" y="2397955"/>
            <a:ext cx="352425" cy="410845"/>
          </a:xfrm>
          <a:custGeom>
            <a:avLst/>
            <a:gdLst/>
            <a:ahLst/>
            <a:cxnLst/>
            <a:rect l="l" t="t" r="r" b="b"/>
            <a:pathLst>
              <a:path w="352425" h="410844">
                <a:moveTo>
                  <a:pt x="0" y="410649"/>
                </a:moveTo>
                <a:lnTo>
                  <a:pt x="80543" y="205324"/>
                </a:lnTo>
                <a:lnTo>
                  <a:pt x="0" y="0"/>
                </a:lnTo>
                <a:lnTo>
                  <a:pt x="352229" y="207924"/>
                </a:lnTo>
                <a:lnTo>
                  <a:pt x="0" y="410649"/>
                </a:lnTo>
                <a:close/>
              </a:path>
            </a:pathLst>
          </a:custGeom>
          <a:solidFill>
            <a:srgbClr val="61B5AA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9137403" y="2387837"/>
            <a:ext cx="373380" cy="429895"/>
          </a:xfrm>
          <a:custGeom>
            <a:avLst/>
            <a:gdLst/>
            <a:ahLst/>
            <a:cxnLst/>
            <a:rect l="l" t="t" r="r" b="b"/>
            <a:pathLst>
              <a:path w="373379" h="429894">
                <a:moveTo>
                  <a:pt x="17635" y="3866"/>
                </a:moveTo>
                <a:lnTo>
                  <a:pt x="15012" y="2317"/>
                </a:lnTo>
                <a:lnTo>
                  <a:pt x="8000" y="1434"/>
                </a:lnTo>
                <a:lnTo>
                  <a:pt x="13191" y="0"/>
                </a:lnTo>
                <a:lnTo>
                  <a:pt x="17351" y="3142"/>
                </a:lnTo>
                <a:lnTo>
                  <a:pt x="17635" y="3866"/>
                </a:lnTo>
                <a:close/>
              </a:path>
              <a:path w="373379" h="429894">
                <a:moveTo>
                  <a:pt x="28333" y="31136"/>
                </a:moveTo>
                <a:lnTo>
                  <a:pt x="5931" y="17912"/>
                </a:lnTo>
                <a:lnTo>
                  <a:pt x="1726" y="12153"/>
                </a:lnTo>
                <a:lnTo>
                  <a:pt x="2967" y="5683"/>
                </a:lnTo>
                <a:lnTo>
                  <a:pt x="7932" y="1452"/>
                </a:lnTo>
                <a:lnTo>
                  <a:pt x="15012" y="2317"/>
                </a:lnTo>
                <a:lnTo>
                  <a:pt x="17635" y="3866"/>
                </a:lnTo>
                <a:lnTo>
                  <a:pt x="28333" y="31136"/>
                </a:lnTo>
                <a:close/>
              </a:path>
              <a:path w="373379" h="429894">
                <a:moveTo>
                  <a:pt x="81397" y="215435"/>
                </a:moveTo>
                <a:lnTo>
                  <a:pt x="0" y="7931"/>
                </a:lnTo>
                <a:lnTo>
                  <a:pt x="3732" y="2613"/>
                </a:lnTo>
                <a:lnTo>
                  <a:pt x="7932" y="1452"/>
                </a:lnTo>
                <a:lnTo>
                  <a:pt x="2967" y="5683"/>
                </a:lnTo>
                <a:lnTo>
                  <a:pt x="1726" y="12153"/>
                </a:lnTo>
                <a:lnTo>
                  <a:pt x="5931" y="17912"/>
                </a:lnTo>
                <a:lnTo>
                  <a:pt x="28333" y="31136"/>
                </a:lnTo>
                <a:lnTo>
                  <a:pt x="99429" y="212373"/>
                </a:lnTo>
                <a:lnTo>
                  <a:pt x="99711" y="213038"/>
                </a:lnTo>
                <a:lnTo>
                  <a:pt x="82337" y="213038"/>
                </a:lnTo>
                <a:lnTo>
                  <a:pt x="81397" y="215435"/>
                </a:lnTo>
                <a:close/>
              </a:path>
              <a:path w="373379" h="429894">
                <a:moveTo>
                  <a:pt x="344791" y="217940"/>
                </a:moveTo>
                <a:lnTo>
                  <a:pt x="28333" y="31136"/>
                </a:lnTo>
                <a:lnTo>
                  <a:pt x="17635" y="3866"/>
                </a:lnTo>
                <a:lnTo>
                  <a:pt x="367251" y="210242"/>
                </a:lnTo>
                <a:lnTo>
                  <a:pt x="358165" y="210242"/>
                </a:lnTo>
                <a:lnTo>
                  <a:pt x="344791" y="217940"/>
                </a:lnTo>
                <a:close/>
              </a:path>
              <a:path w="373379" h="429894">
                <a:moveTo>
                  <a:pt x="358165" y="225834"/>
                </a:moveTo>
                <a:lnTo>
                  <a:pt x="344791" y="217940"/>
                </a:lnTo>
                <a:lnTo>
                  <a:pt x="358165" y="210242"/>
                </a:lnTo>
                <a:lnTo>
                  <a:pt x="358165" y="225834"/>
                </a:lnTo>
                <a:close/>
              </a:path>
              <a:path w="373379" h="429894">
                <a:moveTo>
                  <a:pt x="367237" y="225834"/>
                </a:moveTo>
                <a:lnTo>
                  <a:pt x="358165" y="225834"/>
                </a:lnTo>
                <a:lnTo>
                  <a:pt x="358165" y="210242"/>
                </a:lnTo>
                <a:lnTo>
                  <a:pt x="367251" y="210242"/>
                </a:lnTo>
                <a:lnTo>
                  <a:pt x="373026" y="213652"/>
                </a:lnTo>
                <a:lnTo>
                  <a:pt x="373125" y="222445"/>
                </a:lnTo>
                <a:lnTo>
                  <a:pt x="367237" y="225834"/>
                </a:lnTo>
                <a:close/>
              </a:path>
              <a:path w="373379" h="429894">
                <a:moveTo>
                  <a:pt x="82337" y="217832"/>
                </a:moveTo>
                <a:lnTo>
                  <a:pt x="81397" y="215435"/>
                </a:lnTo>
                <a:lnTo>
                  <a:pt x="82337" y="213038"/>
                </a:lnTo>
                <a:lnTo>
                  <a:pt x="82337" y="217832"/>
                </a:lnTo>
                <a:close/>
              </a:path>
              <a:path w="373379" h="429894">
                <a:moveTo>
                  <a:pt x="99693" y="217832"/>
                </a:moveTo>
                <a:lnTo>
                  <a:pt x="82337" y="217832"/>
                </a:lnTo>
                <a:lnTo>
                  <a:pt x="82337" y="213038"/>
                </a:lnTo>
                <a:lnTo>
                  <a:pt x="99711" y="213038"/>
                </a:lnTo>
                <a:lnTo>
                  <a:pt x="100679" y="215316"/>
                </a:lnTo>
                <a:lnTo>
                  <a:pt x="99693" y="217832"/>
                </a:lnTo>
                <a:close/>
              </a:path>
              <a:path w="373379" h="429894">
                <a:moveTo>
                  <a:pt x="9865" y="429578"/>
                </a:moveTo>
                <a:lnTo>
                  <a:pt x="4906" y="427718"/>
                </a:lnTo>
                <a:lnTo>
                  <a:pt x="1697" y="423728"/>
                </a:lnTo>
                <a:lnTo>
                  <a:pt x="1799" y="418362"/>
                </a:lnTo>
                <a:lnTo>
                  <a:pt x="81397" y="215435"/>
                </a:lnTo>
                <a:lnTo>
                  <a:pt x="82337" y="217832"/>
                </a:lnTo>
                <a:lnTo>
                  <a:pt x="99693" y="217832"/>
                </a:lnTo>
                <a:lnTo>
                  <a:pt x="28169" y="400168"/>
                </a:lnTo>
                <a:lnTo>
                  <a:pt x="5931" y="412967"/>
                </a:lnTo>
                <a:lnTo>
                  <a:pt x="19147" y="423169"/>
                </a:lnTo>
                <a:lnTo>
                  <a:pt x="24371" y="423169"/>
                </a:lnTo>
                <a:lnTo>
                  <a:pt x="15012" y="428555"/>
                </a:lnTo>
                <a:lnTo>
                  <a:pt x="9865" y="429578"/>
                </a:lnTo>
                <a:close/>
              </a:path>
              <a:path w="373379" h="429894">
                <a:moveTo>
                  <a:pt x="24371" y="423169"/>
                </a:moveTo>
                <a:lnTo>
                  <a:pt x="19147" y="423169"/>
                </a:lnTo>
                <a:lnTo>
                  <a:pt x="28169" y="400168"/>
                </a:lnTo>
                <a:lnTo>
                  <a:pt x="344791" y="217940"/>
                </a:lnTo>
                <a:lnTo>
                  <a:pt x="358165" y="225834"/>
                </a:lnTo>
                <a:lnTo>
                  <a:pt x="367237" y="225834"/>
                </a:lnTo>
                <a:lnTo>
                  <a:pt x="24371" y="423169"/>
                </a:lnTo>
                <a:close/>
              </a:path>
              <a:path w="373379" h="429894">
                <a:moveTo>
                  <a:pt x="19147" y="423169"/>
                </a:moveTo>
                <a:lnTo>
                  <a:pt x="5931" y="412967"/>
                </a:lnTo>
                <a:lnTo>
                  <a:pt x="28169" y="400168"/>
                </a:lnTo>
                <a:lnTo>
                  <a:pt x="19147" y="42316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9090516" y="5639012"/>
            <a:ext cx="352425" cy="410845"/>
          </a:xfrm>
          <a:custGeom>
            <a:avLst/>
            <a:gdLst/>
            <a:ahLst/>
            <a:cxnLst/>
            <a:rect l="l" t="t" r="r" b="b"/>
            <a:pathLst>
              <a:path w="352425" h="410845">
                <a:moveTo>
                  <a:pt x="0" y="410649"/>
                </a:moveTo>
                <a:lnTo>
                  <a:pt x="80543" y="205324"/>
                </a:lnTo>
                <a:lnTo>
                  <a:pt x="0" y="0"/>
                </a:lnTo>
                <a:lnTo>
                  <a:pt x="352229" y="207924"/>
                </a:lnTo>
                <a:lnTo>
                  <a:pt x="0" y="410649"/>
                </a:lnTo>
                <a:close/>
              </a:path>
            </a:pathLst>
          </a:custGeom>
          <a:solidFill>
            <a:srgbClr val="61B5AA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9137403" y="5628894"/>
            <a:ext cx="373380" cy="429895"/>
          </a:xfrm>
          <a:custGeom>
            <a:avLst/>
            <a:gdLst/>
            <a:ahLst/>
            <a:cxnLst/>
            <a:rect l="l" t="t" r="r" b="b"/>
            <a:pathLst>
              <a:path w="373379" h="429895">
                <a:moveTo>
                  <a:pt x="17635" y="3866"/>
                </a:moveTo>
                <a:lnTo>
                  <a:pt x="15012" y="2317"/>
                </a:lnTo>
                <a:lnTo>
                  <a:pt x="8000" y="1434"/>
                </a:lnTo>
                <a:lnTo>
                  <a:pt x="13191" y="0"/>
                </a:lnTo>
                <a:lnTo>
                  <a:pt x="17351" y="3142"/>
                </a:lnTo>
                <a:lnTo>
                  <a:pt x="17635" y="3866"/>
                </a:lnTo>
                <a:close/>
              </a:path>
              <a:path w="373379" h="429895">
                <a:moveTo>
                  <a:pt x="28333" y="31136"/>
                </a:moveTo>
                <a:lnTo>
                  <a:pt x="5931" y="17912"/>
                </a:lnTo>
                <a:lnTo>
                  <a:pt x="1726" y="12153"/>
                </a:lnTo>
                <a:lnTo>
                  <a:pt x="2967" y="5683"/>
                </a:lnTo>
                <a:lnTo>
                  <a:pt x="7932" y="1452"/>
                </a:lnTo>
                <a:lnTo>
                  <a:pt x="15012" y="2317"/>
                </a:lnTo>
                <a:lnTo>
                  <a:pt x="17635" y="3866"/>
                </a:lnTo>
                <a:lnTo>
                  <a:pt x="28333" y="31136"/>
                </a:lnTo>
                <a:close/>
              </a:path>
              <a:path w="373379" h="429895">
                <a:moveTo>
                  <a:pt x="81397" y="215435"/>
                </a:moveTo>
                <a:lnTo>
                  <a:pt x="0" y="7931"/>
                </a:lnTo>
                <a:lnTo>
                  <a:pt x="3732" y="2613"/>
                </a:lnTo>
                <a:lnTo>
                  <a:pt x="7932" y="1452"/>
                </a:lnTo>
                <a:lnTo>
                  <a:pt x="2967" y="5683"/>
                </a:lnTo>
                <a:lnTo>
                  <a:pt x="1726" y="12153"/>
                </a:lnTo>
                <a:lnTo>
                  <a:pt x="5931" y="17912"/>
                </a:lnTo>
                <a:lnTo>
                  <a:pt x="28333" y="31136"/>
                </a:lnTo>
                <a:lnTo>
                  <a:pt x="99429" y="212373"/>
                </a:lnTo>
                <a:lnTo>
                  <a:pt x="99711" y="213038"/>
                </a:lnTo>
                <a:lnTo>
                  <a:pt x="82337" y="213038"/>
                </a:lnTo>
                <a:lnTo>
                  <a:pt x="81397" y="215435"/>
                </a:lnTo>
                <a:close/>
              </a:path>
              <a:path w="373379" h="429895">
                <a:moveTo>
                  <a:pt x="344791" y="217940"/>
                </a:moveTo>
                <a:lnTo>
                  <a:pt x="28333" y="31136"/>
                </a:lnTo>
                <a:lnTo>
                  <a:pt x="17635" y="3866"/>
                </a:lnTo>
                <a:lnTo>
                  <a:pt x="367251" y="210242"/>
                </a:lnTo>
                <a:lnTo>
                  <a:pt x="358165" y="210242"/>
                </a:lnTo>
                <a:lnTo>
                  <a:pt x="344791" y="217940"/>
                </a:lnTo>
                <a:close/>
              </a:path>
              <a:path w="373379" h="429895">
                <a:moveTo>
                  <a:pt x="358165" y="225834"/>
                </a:moveTo>
                <a:lnTo>
                  <a:pt x="344791" y="217940"/>
                </a:lnTo>
                <a:lnTo>
                  <a:pt x="358165" y="210242"/>
                </a:lnTo>
                <a:lnTo>
                  <a:pt x="358165" y="225834"/>
                </a:lnTo>
                <a:close/>
              </a:path>
              <a:path w="373379" h="429895">
                <a:moveTo>
                  <a:pt x="367237" y="225834"/>
                </a:moveTo>
                <a:lnTo>
                  <a:pt x="358165" y="225834"/>
                </a:lnTo>
                <a:lnTo>
                  <a:pt x="358165" y="210242"/>
                </a:lnTo>
                <a:lnTo>
                  <a:pt x="367251" y="210242"/>
                </a:lnTo>
                <a:lnTo>
                  <a:pt x="373026" y="213652"/>
                </a:lnTo>
                <a:lnTo>
                  <a:pt x="373125" y="222445"/>
                </a:lnTo>
                <a:lnTo>
                  <a:pt x="367237" y="225834"/>
                </a:lnTo>
                <a:close/>
              </a:path>
              <a:path w="373379" h="429895">
                <a:moveTo>
                  <a:pt x="82337" y="217832"/>
                </a:moveTo>
                <a:lnTo>
                  <a:pt x="81397" y="215435"/>
                </a:lnTo>
                <a:lnTo>
                  <a:pt x="82337" y="213038"/>
                </a:lnTo>
                <a:lnTo>
                  <a:pt x="82337" y="217832"/>
                </a:lnTo>
                <a:close/>
              </a:path>
              <a:path w="373379" h="429895">
                <a:moveTo>
                  <a:pt x="99693" y="217832"/>
                </a:moveTo>
                <a:lnTo>
                  <a:pt x="82337" y="217832"/>
                </a:lnTo>
                <a:lnTo>
                  <a:pt x="82337" y="213038"/>
                </a:lnTo>
                <a:lnTo>
                  <a:pt x="99711" y="213038"/>
                </a:lnTo>
                <a:lnTo>
                  <a:pt x="100679" y="215316"/>
                </a:lnTo>
                <a:lnTo>
                  <a:pt x="99693" y="217832"/>
                </a:lnTo>
                <a:close/>
              </a:path>
              <a:path w="373379" h="429895">
                <a:moveTo>
                  <a:pt x="9865" y="429578"/>
                </a:moveTo>
                <a:lnTo>
                  <a:pt x="4906" y="427718"/>
                </a:lnTo>
                <a:lnTo>
                  <a:pt x="1697" y="423728"/>
                </a:lnTo>
                <a:lnTo>
                  <a:pt x="1799" y="418362"/>
                </a:lnTo>
                <a:lnTo>
                  <a:pt x="81397" y="215435"/>
                </a:lnTo>
                <a:lnTo>
                  <a:pt x="82337" y="217832"/>
                </a:lnTo>
                <a:lnTo>
                  <a:pt x="99693" y="217832"/>
                </a:lnTo>
                <a:lnTo>
                  <a:pt x="28169" y="400168"/>
                </a:lnTo>
                <a:lnTo>
                  <a:pt x="5931" y="412967"/>
                </a:lnTo>
                <a:lnTo>
                  <a:pt x="19147" y="423169"/>
                </a:lnTo>
                <a:lnTo>
                  <a:pt x="24371" y="423169"/>
                </a:lnTo>
                <a:lnTo>
                  <a:pt x="15012" y="428555"/>
                </a:lnTo>
                <a:lnTo>
                  <a:pt x="9865" y="429578"/>
                </a:lnTo>
                <a:close/>
              </a:path>
              <a:path w="373379" h="429895">
                <a:moveTo>
                  <a:pt x="24371" y="423169"/>
                </a:moveTo>
                <a:lnTo>
                  <a:pt x="19147" y="423169"/>
                </a:lnTo>
                <a:lnTo>
                  <a:pt x="28169" y="400168"/>
                </a:lnTo>
                <a:lnTo>
                  <a:pt x="344791" y="217940"/>
                </a:lnTo>
                <a:lnTo>
                  <a:pt x="358165" y="225834"/>
                </a:lnTo>
                <a:lnTo>
                  <a:pt x="367237" y="225834"/>
                </a:lnTo>
                <a:lnTo>
                  <a:pt x="24371" y="423169"/>
                </a:lnTo>
                <a:close/>
              </a:path>
              <a:path w="373379" h="429895">
                <a:moveTo>
                  <a:pt x="19147" y="423169"/>
                </a:moveTo>
                <a:lnTo>
                  <a:pt x="5931" y="412967"/>
                </a:lnTo>
                <a:lnTo>
                  <a:pt x="28169" y="400168"/>
                </a:lnTo>
                <a:lnTo>
                  <a:pt x="19147" y="42316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6290" y="9052135"/>
            <a:ext cx="352425" cy="410845"/>
          </a:xfrm>
          <a:custGeom>
            <a:avLst/>
            <a:gdLst/>
            <a:ahLst/>
            <a:cxnLst/>
            <a:rect l="l" t="t" r="r" b="b"/>
            <a:pathLst>
              <a:path w="352425" h="410845">
                <a:moveTo>
                  <a:pt x="0" y="410649"/>
                </a:moveTo>
                <a:lnTo>
                  <a:pt x="80543" y="205324"/>
                </a:lnTo>
                <a:lnTo>
                  <a:pt x="0" y="0"/>
                </a:lnTo>
                <a:lnTo>
                  <a:pt x="352229" y="207924"/>
                </a:lnTo>
                <a:lnTo>
                  <a:pt x="0" y="410649"/>
                </a:lnTo>
                <a:close/>
              </a:path>
            </a:pathLst>
          </a:custGeom>
          <a:solidFill>
            <a:srgbClr val="61B5AA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33177" y="9042017"/>
            <a:ext cx="373380" cy="429895"/>
          </a:xfrm>
          <a:custGeom>
            <a:avLst/>
            <a:gdLst/>
            <a:ahLst/>
            <a:cxnLst/>
            <a:rect l="l" t="t" r="r" b="b"/>
            <a:pathLst>
              <a:path w="373380" h="429895">
                <a:moveTo>
                  <a:pt x="17635" y="3866"/>
                </a:moveTo>
                <a:lnTo>
                  <a:pt x="15012" y="2317"/>
                </a:lnTo>
                <a:lnTo>
                  <a:pt x="8000" y="1434"/>
                </a:lnTo>
                <a:lnTo>
                  <a:pt x="13191" y="0"/>
                </a:lnTo>
                <a:lnTo>
                  <a:pt x="17351" y="3142"/>
                </a:lnTo>
                <a:lnTo>
                  <a:pt x="17635" y="3866"/>
                </a:lnTo>
                <a:close/>
              </a:path>
              <a:path w="373380" h="429895">
                <a:moveTo>
                  <a:pt x="28333" y="31136"/>
                </a:moveTo>
                <a:lnTo>
                  <a:pt x="5931" y="17912"/>
                </a:lnTo>
                <a:lnTo>
                  <a:pt x="1726" y="12153"/>
                </a:lnTo>
                <a:lnTo>
                  <a:pt x="2967" y="5683"/>
                </a:lnTo>
                <a:lnTo>
                  <a:pt x="7932" y="1452"/>
                </a:lnTo>
                <a:lnTo>
                  <a:pt x="15012" y="2317"/>
                </a:lnTo>
                <a:lnTo>
                  <a:pt x="17635" y="3866"/>
                </a:lnTo>
                <a:lnTo>
                  <a:pt x="28333" y="31136"/>
                </a:lnTo>
                <a:close/>
              </a:path>
              <a:path w="373380" h="429895">
                <a:moveTo>
                  <a:pt x="81397" y="215435"/>
                </a:moveTo>
                <a:lnTo>
                  <a:pt x="0" y="7931"/>
                </a:lnTo>
                <a:lnTo>
                  <a:pt x="3732" y="2613"/>
                </a:lnTo>
                <a:lnTo>
                  <a:pt x="7932" y="1452"/>
                </a:lnTo>
                <a:lnTo>
                  <a:pt x="2967" y="5683"/>
                </a:lnTo>
                <a:lnTo>
                  <a:pt x="1726" y="12153"/>
                </a:lnTo>
                <a:lnTo>
                  <a:pt x="5931" y="17912"/>
                </a:lnTo>
                <a:lnTo>
                  <a:pt x="28333" y="31136"/>
                </a:lnTo>
                <a:lnTo>
                  <a:pt x="99429" y="212373"/>
                </a:lnTo>
                <a:lnTo>
                  <a:pt x="99711" y="213038"/>
                </a:lnTo>
                <a:lnTo>
                  <a:pt x="82337" y="213038"/>
                </a:lnTo>
                <a:lnTo>
                  <a:pt x="81397" y="215435"/>
                </a:lnTo>
                <a:close/>
              </a:path>
              <a:path w="373380" h="429895">
                <a:moveTo>
                  <a:pt x="344791" y="217940"/>
                </a:moveTo>
                <a:lnTo>
                  <a:pt x="28333" y="31136"/>
                </a:lnTo>
                <a:lnTo>
                  <a:pt x="17635" y="3866"/>
                </a:lnTo>
                <a:lnTo>
                  <a:pt x="367251" y="210242"/>
                </a:lnTo>
                <a:lnTo>
                  <a:pt x="358165" y="210242"/>
                </a:lnTo>
                <a:lnTo>
                  <a:pt x="344791" y="217940"/>
                </a:lnTo>
                <a:close/>
              </a:path>
              <a:path w="373380" h="429895">
                <a:moveTo>
                  <a:pt x="358165" y="225834"/>
                </a:moveTo>
                <a:lnTo>
                  <a:pt x="344791" y="217940"/>
                </a:lnTo>
                <a:lnTo>
                  <a:pt x="358165" y="210242"/>
                </a:lnTo>
                <a:lnTo>
                  <a:pt x="358165" y="225834"/>
                </a:lnTo>
                <a:close/>
              </a:path>
              <a:path w="373380" h="429895">
                <a:moveTo>
                  <a:pt x="367237" y="225834"/>
                </a:moveTo>
                <a:lnTo>
                  <a:pt x="358165" y="225834"/>
                </a:lnTo>
                <a:lnTo>
                  <a:pt x="358165" y="210242"/>
                </a:lnTo>
                <a:lnTo>
                  <a:pt x="367251" y="210242"/>
                </a:lnTo>
                <a:lnTo>
                  <a:pt x="373026" y="213652"/>
                </a:lnTo>
                <a:lnTo>
                  <a:pt x="373125" y="222445"/>
                </a:lnTo>
                <a:lnTo>
                  <a:pt x="367237" y="225834"/>
                </a:lnTo>
                <a:close/>
              </a:path>
              <a:path w="373380" h="429895">
                <a:moveTo>
                  <a:pt x="82337" y="217832"/>
                </a:moveTo>
                <a:lnTo>
                  <a:pt x="81397" y="215435"/>
                </a:lnTo>
                <a:lnTo>
                  <a:pt x="82337" y="213038"/>
                </a:lnTo>
                <a:lnTo>
                  <a:pt x="82337" y="217832"/>
                </a:lnTo>
                <a:close/>
              </a:path>
              <a:path w="373380" h="429895">
                <a:moveTo>
                  <a:pt x="99693" y="217832"/>
                </a:moveTo>
                <a:lnTo>
                  <a:pt x="82337" y="217832"/>
                </a:lnTo>
                <a:lnTo>
                  <a:pt x="82337" y="213038"/>
                </a:lnTo>
                <a:lnTo>
                  <a:pt x="99711" y="213038"/>
                </a:lnTo>
                <a:lnTo>
                  <a:pt x="100679" y="215316"/>
                </a:lnTo>
                <a:lnTo>
                  <a:pt x="99693" y="217832"/>
                </a:lnTo>
                <a:close/>
              </a:path>
              <a:path w="373380" h="429895">
                <a:moveTo>
                  <a:pt x="9865" y="429578"/>
                </a:moveTo>
                <a:lnTo>
                  <a:pt x="4906" y="427718"/>
                </a:lnTo>
                <a:lnTo>
                  <a:pt x="1697" y="423728"/>
                </a:lnTo>
                <a:lnTo>
                  <a:pt x="1799" y="418362"/>
                </a:lnTo>
                <a:lnTo>
                  <a:pt x="81397" y="215435"/>
                </a:lnTo>
                <a:lnTo>
                  <a:pt x="82337" y="217832"/>
                </a:lnTo>
                <a:lnTo>
                  <a:pt x="99693" y="217832"/>
                </a:lnTo>
                <a:lnTo>
                  <a:pt x="28169" y="400168"/>
                </a:lnTo>
                <a:lnTo>
                  <a:pt x="5931" y="412967"/>
                </a:lnTo>
                <a:lnTo>
                  <a:pt x="19147" y="423169"/>
                </a:lnTo>
                <a:lnTo>
                  <a:pt x="24371" y="423169"/>
                </a:lnTo>
                <a:lnTo>
                  <a:pt x="15012" y="428555"/>
                </a:lnTo>
                <a:lnTo>
                  <a:pt x="9865" y="429578"/>
                </a:lnTo>
                <a:close/>
              </a:path>
              <a:path w="373380" h="429895">
                <a:moveTo>
                  <a:pt x="24371" y="423169"/>
                </a:moveTo>
                <a:lnTo>
                  <a:pt x="19147" y="423169"/>
                </a:lnTo>
                <a:lnTo>
                  <a:pt x="28169" y="400168"/>
                </a:lnTo>
                <a:lnTo>
                  <a:pt x="344791" y="217940"/>
                </a:lnTo>
                <a:lnTo>
                  <a:pt x="358165" y="225834"/>
                </a:lnTo>
                <a:lnTo>
                  <a:pt x="367237" y="225834"/>
                </a:lnTo>
                <a:lnTo>
                  <a:pt x="24371" y="423169"/>
                </a:lnTo>
                <a:close/>
              </a:path>
              <a:path w="373380" h="429895">
                <a:moveTo>
                  <a:pt x="19147" y="423169"/>
                </a:moveTo>
                <a:lnTo>
                  <a:pt x="5931" y="412967"/>
                </a:lnTo>
                <a:lnTo>
                  <a:pt x="28169" y="400168"/>
                </a:lnTo>
                <a:lnTo>
                  <a:pt x="19147" y="42316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8209" y="0"/>
            <a:ext cx="2724149" cy="104774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08016" y="8188434"/>
            <a:ext cx="764886" cy="7648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8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7945" y="2064032"/>
            <a:ext cx="350837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380" y="4929300"/>
            <a:ext cx="17163238" cy="370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sz="18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6/29/2023</a:t>
            </a:fld>
            <a:endParaRPr lang="en-US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sz="18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ezpeka.info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jpeg"/><Relationship Id="rId3" Type="http://schemas.openxmlformats.org/officeDocument/2006/relationships/image" Target="../media/image48.jpeg"/><Relationship Id="rId7" Type="http://schemas.openxmlformats.org/officeDocument/2006/relationships/image" Target="../media/image18.png"/><Relationship Id="rId12" Type="http://schemas.openxmlformats.org/officeDocument/2006/relationships/image" Target="../media/image5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jpeg"/><Relationship Id="rId4" Type="http://schemas.openxmlformats.org/officeDocument/2006/relationships/hyperlink" Target="https://www.youtube.com/watch?v=876582D_5JU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game.optima.school/hom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2.pn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5.png"/><Relationship Id="rId5" Type="http://schemas.openxmlformats.org/officeDocument/2006/relationships/image" Target="../media/image26.jpeg"/><Relationship Id="rId10" Type="http://schemas.openxmlformats.org/officeDocument/2006/relationships/image" Target="../media/image63.png"/><Relationship Id="rId4" Type="http://schemas.openxmlformats.org/officeDocument/2006/relationships/image" Target="../media/image10.png"/><Relationship Id="rId9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26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6047">
            <a:off x="10731217" y="-1029557"/>
            <a:ext cx="9566831" cy="69556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9791975" y="1610153"/>
            <a:ext cx="7718243" cy="6908295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6592" r="-1659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636129">
            <a:off x="-5687335" y="7725186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3358142" y="8798976"/>
            <a:ext cx="13901162" cy="3230757"/>
            <a:chOff x="0" y="-38100"/>
            <a:chExt cx="3661211" cy="8509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3661211" cy="254443"/>
            </a:xfrm>
            <a:custGeom>
              <a:avLst/>
              <a:gdLst/>
              <a:ahLst/>
              <a:cxnLst/>
              <a:rect l="l" t="t" r="r" b="b"/>
              <a:pathLst>
                <a:path w="3661211" h="254443" extrusionOk="0">
                  <a:moveTo>
                    <a:pt x="28403" y="0"/>
                  </a:moveTo>
                  <a:lnTo>
                    <a:pt x="3632807" y="0"/>
                  </a:lnTo>
                  <a:cubicBezTo>
                    <a:pt x="3640341" y="0"/>
                    <a:pt x="3647565" y="2992"/>
                    <a:pt x="3652891" y="8319"/>
                  </a:cubicBezTo>
                  <a:cubicBezTo>
                    <a:pt x="3658218" y="13646"/>
                    <a:pt x="3661211" y="20870"/>
                    <a:pt x="3661211" y="28403"/>
                  </a:cubicBezTo>
                  <a:lnTo>
                    <a:pt x="3661211" y="226039"/>
                  </a:lnTo>
                  <a:cubicBezTo>
                    <a:pt x="3661211" y="241726"/>
                    <a:pt x="3648494" y="254443"/>
                    <a:pt x="3632807" y="254443"/>
                  </a:cubicBezTo>
                  <a:lnTo>
                    <a:pt x="28403" y="254443"/>
                  </a:lnTo>
                  <a:cubicBezTo>
                    <a:pt x="20870" y="254443"/>
                    <a:pt x="13646" y="251450"/>
                    <a:pt x="8319" y="246124"/>
                  </a:cubicBezTo>
                  <a:cubicBezTo>
                    <a:pt x="2992" y="240797"/>
                    <a:pt x="0" y="233572"/>
                    <a:pt x="0" y="226039"/>
                  </a:cubicBezTo>
                  <a:lnTo>
                    <a:pt x="0" y="28403"/>
                  </a:lnTo>
                  <a:cubicBezTo>
                    <a:pt x="0" y="20870"/>
                    <a:pt x="2992" y="13646"/>
                    <a:pt x="8319" y="8319"/>
                  </a:cubicBezTo>
                  <a:cubicBezTo>
                    <a:pt x="13646" y="2992"/>
                    <a:pt x="20870" y="0"/>
                    <a:pt x="28403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91216" y="1921013"/>
            <a:ext cx="2268084" cy="57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171461">
            <a:off x="10553446" y="7739234"/>
            <a:ext cx="1970968" cy="1372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8445082" y="5594822"/>
            <a:ext cx="697354" cy="700480"/>
            <a:chOff x="1813" y="0"/>
            <a:chExt cx="809173" cy="812800"/>
          </a:xfrm>
        </p:grpSpPr>
        <p:sp>
          <p:nvSpPr>
            <p:cNvPr id="93" name="Google Shape;9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15602223" y="6715598"/>
            <a:ext cx="1472766" cy="1479367"/>
            <a:chOff x="1813" y="0"/>
            <a:chExt cx="809173" cy="812800"/>
          </a:xfrm>
        </p:grpSpPr>
        <p:sp>
          <p:nvSpPr>
            <p:cNvPr id="96" name="Google Shape;96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2446069" y="9115070"/>
            <a:ext cx="584662" cy="587283"/>
            <a:chOff x="1813" y="0"/>
            <a:chExt cx="809173" cy="812800"/>
          </a:xfrm>
        </p:grpSpPr>
        <p:sp>
          <p:nvSpPr>
            <p:cNvPr id="99" name="Google Shape;99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" name="Google Shape;10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133" y="200017"/>
            <a:ext cx="1428743" cy="200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63549" y="293293"/>
            <a:ext cx="2612174" cy="205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653809" y="2631963"/>
            <a:ext cx="9473184" cy="297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12"/>
              </a:lnSpc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ОРГАНІЗАЦІЯ</a:t>
            </a:r>
            <a:r>
              <a:rPr lang="uk-UA" sz="4105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Open Sans"/>
                <a:cs typeface="Open Sans"/>
              </a:rPr>
              <a:t> 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БЕЗПЕЧНОГО ОСВІТНЬОГО ПРОСТОРУ В ЗАКЛАДАХ ДОШКІЛЬНОЇ ОСВІТИ  ТА ОБЛАДНАННЯ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УКРИТТІВ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597150" y="8999950"/>
            <a:ext cx="136620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За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інформаційної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підтримки</a:t>
            </a:r>
            <a:endParaRPr dirty="0"/>
          </a:p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Міністерства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освіти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і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науки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України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та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Українського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інституту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розвитку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освіти</a:t>
            </a:r>
            <a:r>
              <a:rPr lang="en-US" sz="2400" b="1" i="0" u="none" strike="noStrike" cap="none" dirty="0">
                <a:solidFill>
                  <a:srgbClr val="EB3F09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endParaRPr dirty="0"/>
          </a:p>
        </p:txBody>
      </p:sp>
      <p:sp>
        <p:nvSpPr>
          <p:cNvPr id="105" name="Google Shape;105;p13"/>
          <p:cNvSpPr txBox="1"/>
          <p:nvPr/>
        </p:nvSpPr>
        <p:spPr>
          <a:xfrm>
            <a:off x="1362225" y="1217575"/>
            <a:ext cx="115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9114" y="350979"/>
            <a:ext cx="13362710" cy="887318"/>
          </a:xfrm>
        </p:spPr>
        <p:txBody>
          <a:bodyPr>
            <a:normAutofit fontScale="90000"/>
          </a:bodyPr>
          <a:lstStyle/>
          <a:p>
            <a:pPr lvl="0"/>
            <a:r>
              <a:rPr lang="uk-UA" sz="4000" b="1" dirty="0" smtClean="0">
                <a:solidFill>
                  <a:srgbClr val="002060"/>
                </a:solidFill>
              </a:rPr>
              <a:t>Облаштування безпечного укриття в закладі дошкільної освіти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oogle Shape;1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759134">
            <a:off x="-6152990" y="-910997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161" y="5638800"/>
            <a:ext cx="10120237" cy="7730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45" y="1238297"/>
            <a:ext cx="13391461" cy="8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46" y="9756453"/>
            <a:ext cx="1713142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будівельні норми на бомбосховища ДБН В.2.2.5-9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963" r="7056" b="38685"/>
          <a:stretch/>
        </p:blipFill>
        <p:spPr bwMode="auto">
          <a:xfrm>
            <a:off x="0" y="7936"/>
            <a:ext cx="4755559" cy="47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Укриття в школі: як облаштувати бомбосховище до 1 верес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5424457"/>
            <a:ext cx="47611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31800" fontAlgn="base">
              <a:spcBef>
                <a:spcPts val="640"/>
              </a:spcBef>
              <a:buClr>
                <a:srgbClr val="888888"/>
              </a:buClr>
              <a:buSzPts val="3200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Рекомендації ДСНС </a:t>
            </a:r>
          </a:p>
          <a:p>
            <a:pPr marL="457200" lvl="0" indent="-431800" fontAlgn="base">
              <a:spcBef>
                <a:spcPts val="640"/>
              </a:spcBef>
              <a:buClr>
                <a:srgbClr val="888888"/>
              </a:buClr>
              <a:buSzPts val="3200"/>
            </a:pPr>
            <a:r>
              <a:rPr lang="ru-RU" sz="2000" b="1" dirty="0" smtClean="0">
                <a:solidFill>
                  <a:srgbClr val="002060"/>
                </a:solidFill>
                <a:cs typeface="Calibri"/>
                <a:sym typeface="Calibri"/>
              </a:rPr>
              <a:t>(лист </a:t>
            </a:r>
            <a:r>
              <a:rPr lang="uk-UA" sz="2000" b="1" dirty="0">
                <a:solidFill>
                  <a:srgbClr val="002060"/>
                </a:solidFill>
                <a:cs typeface="Calibri"/>
                <a:sym typeface="Calibri"/>
              </a:rPr>
              <a:t>від 14.06.2022 № 03-1870/162  </a:t>
            </a:r>
            <a:endParaRPr lang="uk-UA" sz="2000" b="1" dirty="0" smtClean="0">
              <a:solidFill>
                <a:srgbClr val="002060"/>
              </a:solidFill>
              <a:cs typeface="Calibri"/>
              <a:sym typeface="Calibri"/>
            </a:endParaRPr>
          </a:p>
          <a:p>
            <a:pPr marL="457200" lvl="0" indent="-431800" fontAlgn="base">
              <a:spcBef>
                <a:spcPts val="640"/>
              </a:spcBef>
              <a:buClr>
                <a:srgbClr val="888888"/>
              </a:buClr>
              <a:buSzPts val="3200"/>
            </a:pPr>
            <a:r>
              <a:rPr lang="ru-RU" sz="2000" b="1" dirty="0" smtClean="0">
                <a:solidFill>
                  <a:srgbClr val="002060"/>
                </a:solidFill>
                <a:cs typeface="Calibri"/>
                <a:sym typeface="Calibri"/>
              </a:rPr>
              <a:t>«Про організацію укриття</a:t>
            </a:r>
          </a:p>
          <a:p>
            <a:pPr marL="457200" lvl="0" indent="-431800" fontAlgn="base">
              <a:spcBef>
                <a:spcPts val="640"/>
              </a:spcBef>
              <a:buClr>
                <a:srgbClr val="888888"/>
              </a:buClr>
              <a:buSzPts val="3200"/>
            </a:pPr>
            <a:r>
              <a:rPr lang="ru-RU" sz="2000" b="1" dirty="0" smtClean="0">
                <a:solidFill>
                  <a:srgbClr val="002060"/>
                </a:solidFill>
                <a:cs typeface="Calibri"/>
                <a:sym typeface="Calibri"/>
              </a:rPr>
              <a:t>працівників та </a:t>
            </a:r>
          </a:p>
          <a:p>
            <a:pPr marL="457200" lvl="0" indent="-431800" fontAlgn="base">
              <a:spcBef>
                <a:spcPts val="640"/>
              </a:spcBef>
              <a:buClr>
                <a:srgbClr val="888888"/>
              </a:buClr>
              <a:buSzPts val="3200"/>
            </a:pPr>
            <a:r>
              <a:rPr lang="ru-RU" sz="2000" b="1" dirty="0" smtClean="0">
                <a:solidFill>
                  <a:srgbClr val="002060"/>
                </a:solidFill>
                <a:cs typeface="Calibri"/>
                <a:sym typeface="Calibri"/>
              </a:rPr>
              <a:t>дітей </a:t>
            </a:r>
            <a:r>
              <a:rPr lang="ru-RU" sz="2000" b="1" dirty="0">
                <a:solidFill>
                  <a:srgbClr val="002060"/>
                </a:solidFill>
                <a:cs typeface="Calibri"/>
                <a:sym typeface="Calibri"/>
              </a:rPr>
              <a:t>у </a:t>
            </a:r>
            <a:r>
              <a:rPr lang="ru-RU" sz="2000" b="1" dirty="0" smtClean="0">
                <a:solidFill>
                  <a:srgbClr val="002060"/>
                </a:solidFill>
                <a:cs typeface="Calibri"/>
                <a:sym typeface="Calibri"/>
              </a:rPr>
              <a:t>закладах освіти</a:t>
            </a:r>
            <a:r>
              <a:rPr lang="ru-RU" sz="2000" b="1" dirty="0">
                <a:solidFill>
                  <a:srgbClr val="002060"/>
                </a:solidFill>
                <a:cs typeface="Calibri"/>
                <a:sym typeface="Calibri"/>
              </a:rPr>
              <a:t>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889725"/>
            <a:ext cx="13106400" cy="954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tabLst>
                <a:tab pos="270510" algn="l"/>
              </a:tabLs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Розташування укриття має бути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 складі основної </a:t>
            </a: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будівлі дитячого садка або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 безпосередній близькості до закладу </a:t>
            </a:r>
          </a:p>
          <a:p>
            <a:pPr lvl="0" algn="just">
              <a:lnSpc>
                <a:spcPct val="115000"/>
              </a:lnSpc>
              <a:buSzPts val="1000"/>
              <a:tabLst>
                <a:tab pos="270510" algn="l"/>
              </a:tabLst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до 100 м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мають зазнавати негативного впливу ґрунтових, поверхневих, технологічних або стічних вод;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бути забезпеченими електрикою, штучним освітленням, системами водопроводу та 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каналізації;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мати не менше ніж два евакуаційні виходи, один з яких може бути аварійним;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Приміщення повинні мати рівну підлогу, придатну для встановлення місць для сидіння та лежання;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укриттях не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можна зберігати легкозаймисті, хімічні та радіаційно небезпечні речовини;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висота такого приміщення, зокрема дверних отворів, має становити не менше 1,8 – 2 м, а ширина не менше </a:t>
            </a:r>
            <a:endParaRPr lang="uk-UA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ніж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0,8 – 0,9 м.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отвори при входах/виходах мають закриватися посиленими дверима з негорючих матеріалів (металевими або дерев’яними, оббитими залізом) чи захисними екранами (кам’яними, цегляними, залізобетонними) на висоту не менше 1,7 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укриття 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повинні бути забезпечені примусовою або природною 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вентиляцією та має 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відповідати санітарним та протипожежним нормам.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У </a:t>
            </a:r>
            <a:r>
              <a:rPr lang="uk-UA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ДСНС наголошують, що обладнання укриттів розраховується на безперервне перебування людей впродовж не менше 48 годин. У зв'язку з цим такі приміщення обов'язково необхідно забезпечити: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місцями для сидіння (лежання). Можна використовувати наявні у закладі освіти стільці, 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ліжка</a:t>
            </a: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спортивні мати, каремати;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ємності з питною водою (одна особа/2 л на добу);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контейнери для продуктів харчування;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виносні баки для нечистот, які щільно закриваються (для неканалізованих будівель і споруд);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резервне штучне освітлення (електричні ліхтарі, свічки, тощо) та електроживлення;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мають бути вогнегасники;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аптечки із засобами надання медичної допомоги;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засоби зв’язку та оповіщення: телефон, радіоприймач, інтернет, рекомендовано встановлення Wi-Fi пристроїв;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шанцеві інструменти (лопати штикові та совкові, ломи, сокири, пилки, ножівки тощо).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5559" y="187221"/>
            <a:ext cx="9794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Облаштування укриттів.  Основні вимоги:</a:t>
            </a:r>
            <a:endParaRPr lang="uk-UA" sz="2800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" name="Google Shape;1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7989" y="8974133"/>
            <a:ext cx="1713142" cy="43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8869924" y="65426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08" y="-12438"/>
            <a:ext cx="2676376" cy="2103302"/>
          </a:xfrm>
          <a:prstGeom prst="rect">
            <a:avLst/>
          </a:prstGeom>
        </p:spPr>
      </p:pic>
      <p:pic>
        <p:nvPicPr>
          <p:cNvPr id="2056" name="Picture 8" descr="У Нововолинську ремонтують укриття у ще одному дитячому садочку | БУГ -  bug.org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6" y="4226560"/>
            <a:ext cx="7297494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yivcity.gov.ua/img/item/969896/img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79" y="4380921"/>
            <a:ext cx="8424855" cy="56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06925" y="832462"/>
            <a:ext cx="13362710" cy="8873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4000" b="1" smtClean="0">
                <a:solidFill>
                  <a:srgbClr val="002060"/>
                </a:solidFill>
              </a:rPr>
              <a:t>Облаштування безпечного укриття в закладі дошкільної освіти</a:t>
            </a:r>
            <a:r>
              <a:rPr lang="uk-UA" sz="3600" b="1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b="1" smtClean="0">
                <a:solidFill>
                  <a:schemeClr val="accent5">
                    <a:lumMod val="75000"/>
                  </a:schemeClr>
                </a:solidFill>
              </a:rPr>
            </a:br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19210"/>
          <a:stretch/>
        </p:blipFill>
        <p:spPr>
          <a:xfrm>
            <a:off x="6897221" y="2253667"/>
            <a:ext cx="3562350" cy="10388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636" y="2996569"/>
            <a:ext cx="4771136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було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1713210" y="2808174"/>
            <a:ext cx="4771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 smtClean="0">
                <a:solidFill>
                  <a:srgbClr val="0070C0"/>
                </a:solidFill>
              </a:rPr>
              <a:t>стало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1b7ccbc55c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44390">
            <a:off x="11078359" y="10108057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1b7ccbc55c_0_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67024" flipH="1">
            <a:off x="-5883210" y="-1611766"/>
            <a:ext cx="9284051" cy="675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g21b7ccbc55c_0_101"/>
          <p:cNvGrpSpPr/>
          <p:nvPr/>
        </p:nvGrpSpPr>
        <p:grpSpPr>
          <a:xfrm>
            <a:off x="15216457" y="6785954"/>
            <a:ext cx="1290793" cy="1296579"/>
            <a:chOff x="1813" y="0"/>
            <a:chExt cx="809173" cy="812800"/>
          </a:xfrm>
        </p:grpSpPr>
        <p:sp>
          <p:nvSpPr>
            <p:cNvPr id="332" name="Google Shape;332;g21b7ccbc55c_0_1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g21b7ccbc55c_0_10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g21b7ccbc55c_0_101"/>
          <p:cNvGrpSpPr/>
          <p:nvPr/>
        </p:nvGrpSpPr>
        <p:grpSpPr>
          <a:xfrm>
            <a:off x="5299697" y="-880260"/>
            <a:ext cx="1827274" cy="1835465"/>
            <a:chOff x="1813" y="0"/>
            <a:chExt cx="809173" cy="812800"/>
          </a:xfrm>
        </p:grpSpPr>
        <p:sp>
          <p:nvSpPr>
            <p:cNvPr id="335" name="Google Shape;335;g21b7ccbc55c_0_1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g21b7ccbc55c_0_10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0" name="Google Shape;340;g21b7ccbc55c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08268" y="8731295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41;g21b7ccbc55c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68911" y="8215970"/>
            <a:ext cx="1769657" cy="4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90467" y="1700094"/>
            <a:ext cx="16085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cap="all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організація  перебування дітей дошкільного віку у сховищі:</a:t>
            </a:r>
          </a:p>
          <a:p>
            <a:pPr algn="ctr" fontAlgn="base"/>
            <a:r>
              <a:rPr lang="uk-UA" sz="3200" b="1" cap="all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Психолого-педагогічний аспект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3514" y="2767733"/>
            <a:ext cx="862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Організація простору</a:t>
            </a:r>
          </a:p>
          <a:p>
            <a:pPr algn="ctr" fontAlgn="base"/>
            <a:r>
              <a:rPr lang="uk-UA" sz="2400" b="1" i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Необхідно Продумати і розробити</a:t>
            </a:r>
            <a: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:</a:t>
            </a:r>
            <a:endParaRPr lang="ru-RU" sz="3600" b="1" cap="all" dirty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</p:txBody>
      </p:sp>
      <p:sp>
        <p:nvSpPr>
          <p:cNvPr id="27" name="Місце для вмісту 2"/>
          <p:cNvSpPr txBox="1">
            <a:spLocks/>
          </p:cNvSpPr>
          <p:nvPr/>
        </p:nvSpPr>
        <p:spPr>
          <a:xfrm>
            <a:off x="1490467" y="4435059"/>
            <a:ext cx="16199688" cy="3210100"/>
          </a:xfrm>
          <a:prstGeom prst="rect">
            <a:avLst/>
          </a:prstGeom>
        </p:spPr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kumimoji="0" lang="uk-UA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структуру (</a:t>
            </a:r>
            <a:r>
              <a:rPr lang="ru-RU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Підготовка дітей та персоналу </a:t>
            </a:r>
            <a:r>
              <a:rPr lang="ru-RU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ЗДО </a:t>
            </a:r>
            <a:r>
              <a:rPr lang="ru-RU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до перебування в </a:t>
            </a:r>
            <a:r>
              <a:rPr lang="ru-RU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захисній</a:t>
            </a:r>
          </a:p>
          <a:p>
            <a:pPr lvl="0">
              <a:defRPr/>
            </a:pPr>
            <a:r>
              <a:rPr lang="ru-RU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 споруді </a:t>
            </a:r>
            <a:r>
              <a:rPr lang="ru-RU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або укритті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;</a:t>
            </a:r>
            <a:endParaRPr lang="uk-UA" altLang="en-US" sz="2800" b="1" cap="all" dirty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просторове розміщення окремих осередків, раціональне поєднання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;</a:t>
            </a:r>
            <a:endParaRPr lang="uk-UA" altLang="en-US" sz="2800" b="1" cap="all" dirty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можливість 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трансформування меблів, </a:t>
            </a: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мобільного переміщення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;</a:t>
            </a:r>
            <a:endParaRPr lang="uk-UA" altLang="en-US" sz="2800" b="1" cap="all" dirty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наповнюваність обладнанням і 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засобами;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 </a:t>
            </a: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пристосування простору для дитини з особливими освітніми потребами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uk-UA" altLang="en-US" sz="2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.Ресурсна </a:t>
            </a:r>
            <a:r>
              <a:rPr lang="uk-UA" altLang="en-US" sz="2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підтримка: </a:t>
            </a:r>
            <a:r>
              <a:rPr lang="uk-UA" altLang="en-US" sz="20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Прачова В. Казка «Котики». </a:t>
            </a:r>
            <a:endParaRPr lang="uk-UA" altLang="en-US" sz="2000" b="1" cap="all" dirty="0" smtClean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Частина </a:t>
            </a: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1 «На межі</a:t>
            </a: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»; </a:t>
            </a:r>
            <a:endParaRPr lang="uk-UA" altLang="en-US" sz="1800" b="1" cap="all" dirty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частина 2 «Повітряна тривога»; </a:t>
            </a:r>
            <a:endParaRPr lang="uk-UA" altLang="en-US" sz="1800" b="1" cap="all" dirty="0" smtClean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Безпека</a:t>
            </a: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: евакуація, </a:t>
            </a: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укриття;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Повітряна </a:t>
            </a: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тривога </a:t>
            </a: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та інші </a:t>
            </a: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види сирен. </a:t>
            </a: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Казка </a:t>
            </a: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та цікаві завдання</a:t>
            </a:r>
            <a:r>
              <a:rPr lang="uk-UA" altLang="en-US" sz="1800" b="1" cap="all" dirty="0" smtClean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altLang="en-US" sz="1800" b="1" cap="all" dirty="0">
                <a:solidFill>
                  <a:schemeClr val="accent5">
                    <a:lumMod val="50000"/>
                  </a:schemeClr>
                </a:solidFill>
                <a:latin typeface="innerspaceBold"/>
              </a:rPr>
              <a:t>Сирена – моя помічниця. Що таке сигнал повітряної тривоги та як поводитися - анімований ролик дітям.</a:t>
            </a:r>
          </a:p>
          <a:p>
            <a:pPr lvl="0">
              <a:buFont typeface="Arial" pitchFamily="34" charset="0"/>
              <a:buChar char="•"/>
              <a:defRPr/>
            </a:pPr>
            <a:endParaRPr lang="uk-UA" altLang="en-US" sz="1800" b="1" cap="all" dirty="0" smtClean="0">
              <a:solidFill>
                <a:schemeClr val="accent5">
                  <a:lumMod val="50000"/>
                </a:schemeClr>
              </a:solidFill>
              <a:latin typeface="innerspace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uk-UA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7304" y="-244699"/>
            <a:ext cx="1377815" cy="19447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119" y="-340055"/>
            <a:ext cx="267637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7280385" y="4831612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9791307" y="-1797169"/>
            <a:ext cx="9236635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7"/>
          <p:cNvGrpSpPr/>
          <p:nvPr/>
        </p:nvGrpSpPr>
        <p:grpSpPr>
          <a:xfrm>
            <a:off x="16011374" y="4083366"/>
            <a:ext cx="2228858" cy="2274987"/>
            <a:chOff x="1813" y="0"/>
            <a:chExt cx="1101160" cy="1123950"/>
          </a:xfrm>
        </p:grpSpPr>
        <p:sp>
          <p:nvSpPr>
            <p:cNvPr id="173" name="Google Shape;173;p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442573" y="40640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283204" y="968962"/>
            <a:ext cx="764546" cy="767973"/>
            <a:chOff x="1813" y="0"/>
            <a:chExt cx="809173" cy="812800"/>
          </a:xfrm>
        </p:grpSpPr>
        <p:sp>
          <p:nvSpPr>
            <p:cNvPr id="176" name="Google Shape;176;p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" name="Google Shape;18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83534">
            <a:off x="13801497" y="6374486"/>
            <a:ext cx="2291642" cy="23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>
            <a:off x="971550" y="203730"/>
            <a:ext cx="16677671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3"/>
              </a:lnSpc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Інформування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їх батьків та  працівників закладу дошкільної освіти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 правила мінної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безпеки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1" y="1344627"/>
            <a:ext cx="182662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Дитячий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фонд ООН (ЮНІСЕФ) спільно з Міністерством освіти і науки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України,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Державною службою України з надзвичайних ситуацій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та Міністерством внутрішніх справ України запустили </a:t>
            </a:r>
            <a:r>
              <a:rPr lang="ru-RU" sz="2400" dirty="0">
                <a:solidFill>
                  <a:srgbClr val="002060"/>
                </a:solidFill>
                <a:latin typeface="+mn-lt"/>
                <a:hlinkClick r:id="rId6"/>
              </a:rPr>
              <a:t>вебсайт «Все про </a:t>
            </a:r>
            <a:r>
              <a:rPr lang="ru-RU" sz="2400" dirty="0" err="1">
                <a:solidFill>
                  <a:srgbClr val="002060"/>
                </a:solidFill>
                <a:latin typeface="+mn-lt"/>
                <a:hlinkClick r:id="rId6"/>
              </a:rPr>
              <a:t>мінну</a:t>
            </a:r>
            <a:r>
              <a:rPr lang="ru-RU" sz="2400" dirty="0">
                <a:solidFill>
                  <a:srgbClr val="002060"/>
                </a:solidFill>
                <a:latin typeface="+mn-lt"/>
                <a:hlinkClick r:id="rId6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  <a:hlinkClick r:id="rId6"/>
              </a:rPr>
              <a:t>безпеку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hlinkClick r:id="rId6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bezpeka.info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;</a:t>
            </a:r>
            <a:endParaRPr lang="uk-UA" sz="24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сайті 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ЮНІСЕФ «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Навчаємося мінної безпеки усією 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родиною» надано рекомендації, як говорити з дитиною про міни   - unicef.org/</a:t>
            </a:r>
            <a:r>
              <a:rPr lang="uk-UA" sz="2400" dirty="0" err="1" smtClean="0">
                <a:solidFill>
                  <a:srgbClr val="002060"/>
                </a:solidFill>
                <a:latin typeface="+mn-lt"/>
              </a:rPr>
              <a:t>ukraine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uk-UA" sz="2400" dirty="0" err="1" smtClean="0">
                <a:solidFill>
                  <a:srgbClr val="002060"/>
                </a:solidFill>
                <a:latin typeface="+mn-lt"/>
              </a:rPr>
              <a:t>mine-safety-for-the-family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 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Дорослим 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(педагогам, батькам) рекомендуємо переглядати з дітьми мультфільми про правила 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мінної 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безпеки та спеціальний 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комікс 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«Суперкоманда проти мін», розроблений ЮНІСЕФ. </a:t>
            </a:r>
            <a:endParaRPr lang="uk-UA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   Ці 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матеріали є на інтернет ресурсах у вільному доступі.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endParaRPr lang="uk-UA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ЮНІСЕФ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 r="31557" b="9319"/>
          <a:stretch/>
        </p:blipFill>
        <p:spPr bwMode="auto">
          <a:xfrm>
            <a:off x="4653806" y="4165533"/>
            <a:ext cx="8344545" cy="56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Стікер Україна пес Патрон – низькі ціни, кредит, оплата частинами в  інтернет-магазині ROZETKA | Купити в Україні: Києві, Харкові, Дніпрі,  Одесі, Запоріжжі, Льв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" y="4742888"/>
            <a:ext cx="3023439" cy="30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6144097" y="4214318"/>
            <a:ext cx="10143754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10391236" y="-1226225"/>
            <a:ext cx="9236635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8"/>
          <p:cNvGrpSpPr/>
          <p:nvPr/>
        </p:nvGrpSpPr>
        <p:grpSpPr>
          <a:xfrm>
            <a:off x="16782851" y="4578666"/>
            <a:ext cx="1637847" cy="1645188"/>
            <a:chOff x="1813" y="0"/>
            <a:chExt cx="809173" cy="812800"/>
          </a:xfrm>
        </p:grpSpPr>
        <p:sp>
          <p:nvSpPr>
            <p:cNvPr id="192" name="Google Shape;192;p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1282255" y="5455921"/>
            <a:ext cx="764507" cy="767933"/>
            <a:chOff x="1813" y="0"/>
            <a:chExt cx="809173" cy="812800"/>
          </a:xfrm>
        </p:grpSpPr>
        <p:sp>
          <p:nvSpPr>
            <p:cNvPr id="195" name="Google Shape;195;p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7438507" y="9439897"/>
            <a:ext cx="3085741" cy="3230403"/>
            <a:chOff x="0" y="-38100"/>
            <a:chExt cx="812700" cy="850800"/>
          </a:xfrm>
        </p:grpSpPr>
        <p:sp>
          <p:nvSpPr>
            <p:cNvPr id="198" name="Google Shape;198;p18"/>
            <p:cNvSpPr/>
            <p:nvPr/>
          </p:nvSpPr>
          <p:spPr>
            <a:xfrm>
              <a:off x="0" y="0"/>
              <a:ext cx="791719" cy="116623"/>
            </a:xfrm>
            <a:custGeom>
              <a:avLst/>
              <a:gdLst/>
              <a:ahLst/>
              <a:cxnLst/>
              <a:rect l="l" t="t" r="r" b="b"/>
              <a:pathLst>
                <a:path w="791719" h="116623" extrusionOk="0">
                  <a:moveTo>
                    <a:pt x="58312" y="0"/>
                  </a:moveTo>
                  <a:lnTo>
                    <a:pt x="733407" y="0"/>
                  </a:lnTo>
                  <a:cubicBezTo>
                    <a:pt x="765612" y="0"/>
                    <a:pt x="791719" y="26107"/>
                    <a:pt x="791719" y="58312"/>
                  </a:cubicBezTo>
                  <a:lnTo>
                    <a:pt x="791719" y="58312"/>
                  </a:lnTo>
                  <a:cubicBezTo>
                    <a:pt x="791719" y="90516"/>
                    <a:pt x="765612" y="116623"/>
                    <a:pt x="733407" y="116623"/>
                  </a:cubicBezTo>
                  <a:lnTo>
                    <a:pt x="58312" y="116623"/>
                  </a:lnTo>
                  <a:cubicBezTo>
                    <a:pt x="26107" y="116623"/>
                    <a:pt x="0" y="90516"/>
                    <a:pt x="0" y="58312"/>
                  </a:cubicBezTo>
                  <a:lnTo>
                    <a:pt x="0" y="58312"/>
                  </a:lnTo>
                  <a:cubicBezTo>
                    <a:pt x="0" y="26107"/>
                    <a:pt x="26107" y="0"/>
                    <a:pt x="58312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98260" y="231858"/>
            <a:ext cx="117791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Проведення з працівниками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закладу дошкільної освіти навчань </a:t>
            </a:r>
            <a:endParaRPr lang="uk-UA" sz="2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щодо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надання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першої домедичної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допомоги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103" y="2131552"/>
            <a:ext cx="1400175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uk-UA" sz="20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 ПЕРШОЇ  домедичної або невідкладної ДОПОМОГИ</a:t>
            </a:r>
          </a:p>
          <a:p>
            <a:pPr algn="ctr" fontAlgn="base">
              <a:lnSpc>
                <a:spcPct val="115000"/>
              </a:lnSpc>
            </a:pPr>
            <a:endParaRPr lang="uk-UA" sz="1600" dirty="0" smtClean="0">
              <a:solidFill>
                <a:schemeClr val="accent5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</a:pPr>
            <a:r>
              <a:rPr lang="uk-UA" sz="2400" spc="6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Перша допомога – це проведення найпростіших медичних заходів для порятунку життя, зменшення страждань потерпілого від надзвичайної ситуації і попередження розвитку можливих ускладнень. Професійно таку допомогу надають, звичайно ж, медики, але не завжди швидка допомога може прибути вчасно на місце події. Тому вміння кожного з нас надати першу необхідну допомогу постраждалим до прибуття служб порятунку може відіграти вирішальну роль у порятунку життя людини.</a:t>
            </a:r>
            <a:endParaRPr lang="uk-UA" sz="24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ерша долікарська невідкладна допомога - Партнер Плюс, дистанционное  обучение массажу, косметологии, маникюру и педикюру, визаж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0"/>
          <a:stretch/>
        </p:blipFill>
        <p:spPr bwMode="auto">
          <a:xfrm>
            <a:off x="9991676" y="5985627"/>
            <a:ext cx="5691695" cy="30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Вступний інструктаж з охорони праці: як проводиться та для кого? | Охорона  праці і пожежна безп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52" y="5401260"/>
            <a:ext cx="5784333" cy="3856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" y="179566"/>
            <a:ext cx="1377815" cy="19447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143" y="179565"/>
            <a:ext cx="2347609" cy="200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92915">
            <a:off x="14162747" y="-758175"/>
            <a:ext cx="10143755" cy="7375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pSp>
        <p:nvGrpSpPr>
          <p:cNvPr id="239" name="Google Shape;239;p21"/>
          <p:cNvGrpSpPr/>
          <p:nvPr/>
        </p:nvGrpSpPr>
        <p:grpSpPr>
          <a:xfrm>
            <a:off x="15455949" y="303515"/>
            <a:ext cx="841226" cy="844997"/>
            <a:chOff x="1813" y="0"/>
            <a:chExt cx="809173" cy="812800"/>
          </a:xfrm>
        </p:grpSpPr>
        <p:sp>
          <p:nvSpPr>
            <p:cNvPr id="240" name="Google Shape;240;p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21"/>
          <p:cNvSpPr/>
          <p:nvPr/>
        </p:nvSpPr>
        <p:spPr>
          <a:xfrm>
            <a:off x="3742331" y="2961305"/>
            <a:ext cx="3326621" cy="332660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0070C0"/>
                </a:solidFill>
                <a:latin typeface="+mn-lt"/>
              </a:rPr>
              <a:t>директор</a:t>
            </a:r>
            <a:endParaRPr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10827389" y="2936735"/>
            <a:ext cx="3326621" cy="332660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батьки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742331" y="6542647"/>
            <a:ext cx="3326621" cy="332660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педагоги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10747682" y="6465662"/>
            <a:ext cx="3326621" cy="332660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0"/>
            </a:scheme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діти</a:t>
            </a:r>
            <a:endParaRPr sz="3600" dirty="0">
              <a:solidFill>
                <a:srgbClr val="0070C0"/>
              </a:solidFill>
            </a:endParaRPr>
          </a:p>
        </p:txBody>
      </p:sp>
      <p:grpSp>
        <p:nvGrpSpPr>
          <p:cNvPr id="261" name="Google Shape;261;p21"/>
          <p:cNvGrpSpPr/>
          <p:nvPr/>
        </p:nvGrpSpPr>
        <p:grpSpPr>
          <a:xfrm>
            <a:off x="-803723" y="8205950"/>
            <a:ext cx="2538074" cy="2549451"/>
            <a:chOff x="1813" y="0"/>
            <a:chExt cx="809173" cy="812800"/>
          </a:xfrm>
        </p:grpSpPr>
        <p:sp>
          <p:nvSpPr>
            <p:cNvPr id="262" name="Google Shape;262;p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9530945"/>
            <a:ext cx="3090939" cy="5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2333842" y="2117014"/>
            <a:ext cx="13886001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13A6A1"/>
                </a:solidFill>
                <a:latin typeface="Raleway Black"/>
                <a:sym typeface="Raleway Black"/>
              </a:rPr>
              <a:t>Психологічна підтримка учасників освітнього процесу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068952" y="4624608"/>
            <a:ext cx="3363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0747682" y="5810865"/>
            <a:ext cx="0" cy="147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068952" y="5722374"/>
            <a:ext cx="0" cy="1592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068952" y="8517544"/>
            <a:ext cx="3620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68952" y="4955458"/>
            <a:ext cx="3502676" cy="274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156978" y="5234270"/>
            <a:ext cx="3099540" cy="258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245006" y="4955458"/>
            <a:ext cx="30995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869924" y="65426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245006" y="5515897"/>
            <a:ext cx="3187566" cy="261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813755" y="6097625"/>
            <a:ext cx="29497" cy="72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1002297" y="6097625"/>
            <a:ext cx="29497" cy="72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881227" y="7989381"/>
            <a:ext cx="22362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408" y="-12438"/>
            <a:ext cx="2676376" cy="21033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076" y="5651348"/>
            <a:ext cx="460287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3145">
            <a:off x="-3693361" y="6205315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406700">
            <a:off x="12021657" y="-2441291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0"/>
          <p:cNvGrpSpPr/>
          <p:nvPr/>
        </p:nvGrpSpPr>
        <p:grpSpPr>
          <a:xfrm>
            <a:off x="-1689610" y="1516803"/>
            <a:ext cx="3379187" cy="3394334"/>
            <a:chOff x="1813" y="0"/>
            <a:chExt cx="809173" cy="812800"/>
          </a:xfrm>
        </p:grpSpPr>
        <p:sp>
          <p:nvSpPr>
            <p:cNvPr id="226" name="Google Shape;226;p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545">
            <a:off x="15413562" y="7730539"/>
            <a:ext cx="2257312" cy="22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2580" y="7951884"/>
            <a:ext cx="2551547" cy="1461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/>
          <p:nvPr/>
        </p:nvSpPr>
        <p:spPr>
          <a:xfrm>
            <a:off x="4800268" y="22550"/>
            <a:ext cx="11009193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4800" dirty="0" smtClean="0">
              <a:solidFill>
                <a:srgbClr val="002060"/>
              </a:solidFill>
              <a:latin typeface="Raleway Black"/>
              <a:sym typeface="Raleway Black"/>
            </a:endParaRPr>
          </a:p>
          <a:p>
            <a:pPr marL="0" marR="0" lvl="0" indent="0" algn="l" rtl="0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 smtClean="0">
                <a:solidFill>
                  <a:srgbClr val="002060"/>
                </a:solidFill>
                <a:latin typeface="Raleway Black"/>
                <a:sym typeface="Raleway Black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Raleway Black"/>
                <a:sym typeface="Raleway Black"/>
              </a:rPr>
              <a:t>Робота психолога з працівниками передбачає: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3" name="Google Shape;287;p22"/>
          <p:cNvSpPr txBox="1"/>
          <p:nvPr/>
        </p:nvSpPr>
        <p:spPr>
          <a:xfrm>
            <a:off x="4368572" y="2352136"/>
            <a:ext cx="13100572" cy="301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підтримку дружніх стосунків у колективі;</a:t>
            </a:r>
          </a:p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роведення психологічних тренінгів для працівників; </a:t>
            </a:r>
          </a:p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навчання технікам самодопомоги в стресових ситуаціях;</a:t>
            </a:r>
          </a:p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</a:rPr>
              <a:t>п</a:t>
            </a: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роведення анкетування, онлайн-опитування, бесід тощо.</a:t>
            </a:r>
          </a:p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endParaRPr lang="uk-UA" sz="3600" b="1" dirty="0" smtClean="0">
              <a:solidFill>
                <a:srgbClr val="0070C0"/>
              </a:solidFill>
            </a:endParaRPr>
          </a:p>
          <a:p>
            <a:pPr marL="857250" lvl="0" indent="-857250">
              <a:lnSpc>
                <a:spcPct val="110020"/>
              </a:lnSpc>
              <a:buFont typeface="Wingdings" panose="05000000000000000000" pitchFamily="2" charset="2"/>
              <a:buChar char="v"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351" y="111189"/>
            <a:ext cx="2676376" cy="2103302"/>
          </a:xfrm>
          <a:prstGeom prst="rect">
            <a:avLst/>
          </a:prstGeom>
        </p:spPr>
      </p:pic>
      <p:pic>
        <p:nvPicPr>
          <p:cNvPr id="2052" name="Picture 4" descr="Консультація для батьків &quot;Прості та доступні правила стресостійкості&quot; |  Інші методичні матеріали. Дошкілля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8"/>
          <a:stretch/>
        </p:blipFill>
        <p:spPr bwMode="auto">
          <a:xfrm>
            <a:off x="6934752" y="5343242"/>
            <a:ext cx="6125500" cy="26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92915">
            <a:off x="14162747" y="-758175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2"/>
          <p:cNvGrpSpPr/>
          <p:nvPr/>
        </p:nvGrpSpPr>
        <p:grpSpPr>
          <a:xfrm>
            <a:off x="15455949" y="303515"/>
            <a:ext cx="841216" cy="844987"/>
            <a:chOff x="1813" y="0"/>
            <a:chExt cx="809173" cy="812800"/>
          </a:xfrm>
        </p:grpSpPr>
        <p:sp>
          <p:nvSpPr>
            <p:cNvPr id="277" name="Google Shape;277;p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4927401" y="-981157"/>
            <a:ext cx="3399093" cy="3414329"/>
            <a:chOff x="1813" y="0"/>
            <a:chExt cx="809173" cy="812800"/>
          </a:xfrm>
        </p:grpSpPr>
        <p:sp>
          <p:nvSpPr>
            <p:cNvPr id="280" name="Google Shape;280;p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-1269038" y="8517544"/>
            <a:ext cx="2538052" cy="2549428"/>
            <a:chOff x="1813" y="0"/>
            <a:chExt cx="809173" cy="812800"/>
          </a:xfrm>
        </p:grpSpPr>
        <p:sp>
          <p:nvSpPr>
            <p:cNvPr id="283" name="Google Shape;283;p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075" y="2961661"/>
            <a:ext cx="1611935" cy="105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0" y="9530945"/>
            <a:ext cx="3090939" cy="5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1912968" y="6783831"/>
            <a:ext cx="274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CEF"/>
                </a:solidFill>
                <a:latin typeface="Poppins"/>
                <a:ea typeface="Poppins"/>
                <a:cs typeface="Poppins"/>
                <a:sym typeface="Poppins"/>
              </a:rPr>
              <a:t>ТЕКСТ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912968" y="1392257"/>
            <a:ext cx="15476385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3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Робота психолога з дітьми </a:t>
            </a:r>
            <a:r>
              <a:rPr lang="uk-UA" sz="32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передбачає:</a:t>
            </a:r>
            <a:endParaRPr lang="ru-RU" sz="3200" b="1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sz="24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- 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Надання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допомоги щодо відновлення безпечного зовнішнього середовища та відчуття безпеки, а також повернення до звичного способу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життя (правила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надання першої психологічної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допомоги, якщо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дитина отримала стрес, то надавати таку допомогу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необхідно якнайшвидше. Потрібно заспокоїти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дитину, відвести дитину від джерела травми, дати змогу дитині вмитися, попити водички й  відпочити у безпечному місці, а за бажанням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виговоритися);</a:t>
            </a:r>
            <a:endParaRPr lang="ru-RU" sz="28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- Обговорення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та пояснення травмуючого досвіду, пояснення їх стану, відповіді на запитання з урахуванням віку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дитини;</a:t>
            </a:r>
            <a:endParaRPr lang="ru-RU" sz="2800" dirty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marL="457200" indent="-457200" algn="just" fontAlgn="base">
              <a:buFontTx/>
              <a:buChar char="-"/>
            </a:pP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психолого-педагогічних методів під час роботи з дітьми із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надмірними</a:t>
            </a: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емоційними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реакціями (наприклад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fontAlgn="base">
              <a:buFontTx/>
              <a:buChar char="-"/>
            </a:pP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«Жирафа» - вище страху, робота над зниженням 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страху дитини;</a:t>
            </a: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   використання набору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«Техніки зцілення</a:t>
            </a:r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endParaRPr lang="ru-RU" sz="2800" dirty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через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арт-терапію, </a:t>
            </a:r>
            <a:endParaRPr lang="uk-UA" sz="28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через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гру, </a:t>
            </a:r>
            <a:endParaRPr lang="uk-UA" sz="28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через </a:t>
            </a:r>
            <a:r>
              <a:rPr lang="uk-UA" sz="2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читання, </a:t>
            </a:r>
            <a:endParaRPr lang="uk-UA" sz="28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через діалог;</a:t>
            </a:r>
          </a:p>
          <a:p>
            <a:pPr algn="just" fontAlgn="base"/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-  Залучення </a:t>
            </a:r>
            <a:r>
              <a:rPr lang="uk-UA" sz="2800" dirty="0">
                <a:solidFill>
                  <a:srgbClr val="002060"/>
                </a:solidFill>
                <a:latin typeface="+mn-lt"/>
              </a:rPr>
              <a:t>батьків дитини до процесу </a:t>
            </a: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відновлення.</a:t>
            </a:r>
            <a:endParaRPr lang="uk-UA" sz="28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1200"/>
              </a:spcBef>
            </a:pPr>
            <a:endParaRPr lang="ru-RU" sz="2400" b="1" kern="0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202" y="7151020"/>
            <a:ext cx="6811166" cy="31964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010" y="-11411"/>
            <a:ext cx="2676376" cy="210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4208" y="206182"/>
            <a:ext cx="12140802" cy="1219969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Рекомендації для дорослих (педагогів та батьків) </a:t>
            </a:r>
            <a:b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щодо психолого-педагогічного супроводу дітей дошкільного віку</a:t>
            </a:r>
            <a:endParaRPr lang="ru-RU" dirty="0"/>
          </a:p>
        </p:txBody>
      </p:sp>
      <p:pic>
        <p:nvPicPr>
          <p:cNvPr id="2050" name="Picture 2" descr="/Files/images/Підтримай дитин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5" y="2076052"/>
            <a:ext cx="4364747" cy="43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056" y="6606330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j-lt"/>
              </a:rPr>
              <a:t>Телеграм - канал "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Підтримай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дитину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r>
              <a:rPr lang="uk-UA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t.me/</a:t>
            </a:r>
            <a:r>
              <a:rPr lang="uk-UA" sz="16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pidtrumaidutuny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2" name="Picture 4" descr="/Files/images/НУМО розвивальні іг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84" y="4545825"/>
            <a:ext cx="4386370" cy="43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6046" y="8981861"/>
            <a:ext cx="4529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hlinkClick r:id="rId4" tooltip=" (у новому вікні)"/>
              </a:rPr>
              <a:t>Як заспокоїти дитину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hlinkClick r:id="rId4" tooltip=" (у новому вікні)"/>
              </a:rPr>
              <a:t>під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hlinkClick r:id="rId4" tooltip=" (у новому вікні)"/>
              </a:rPr>
              <a:t> час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hlinkClick r:id="rId4" tooltip=" (у новому вікні)"/>
              </a:rPr>
              <a:t>війни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uk-UA" sz="1600" dirty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002060"/>
                </a:solidFill>
              </a:rPr>
              <a:t>платформа НУМО для дошкільнят</a:t>
            </a:r>
            <a:r>
              <a:rPr lang="en-US" sz="1600" dirty="0" smtClean="0">
                <a:solidFill>
                  <a:srgbClr val="002060"/>
                </a:solidFill>
              </a:rPr>
              <a:t>numo.mon.gov.ua</a:t>
            </a:r>
            <a:r>
              <a:rPr lang="en-US" sz="1600" dirty="0"/>
              <a:t>/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07034" y="7059571"/>
            <a:ext cx="3608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youtube.com/</a:t>
            </a:r>
            <a:r>
              <a:rPr lang="en-US" sz="1600" dirty="0" err="1" smtClean="0">
                <a:solidFill>
                  <a:srgbClr val="002060"/>
                </a:solidFill>
              </a:rPr>
              <a:t>watch?v</a:t>
            </a:r>
            <a:r>
              <a:rPr lang="en-US" sz="1600" dirty="0" smtClean="0">
                <a:solidFill>
                  <a:srgbClr val="002060"/>
                </a:solidFill>
              </a:rPr>
              <a:t>=VpJXr3UXCvo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МОН запустив інформаційну кампанію про те, як заспокоїти дітей під час війн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4706"/>
          <a:stretch/>
        </p:blipFill>
        <p:spPr bwMode="auto">
          <a:xfrm>
            <a:off x="13805010" y="2509826"/>
            <a:ext cx="4242816" cy="44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13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86047">
            <a:off x="12541805" y="8043681"/>
            <a:ext cx="9566830" cy="695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809" y="16418"/>
            <a:ext cx="1377815" cy="19447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2624" y="46406"/>
            <a:ext cx="2682472" cy="2103302"/>
          </a:xfrm>
          <a:prstGeom prst="rect">
            <a:avLst/>
          </a:prstGeom>
        </p:spPr>
      </p:pic>
      <p:pic>
        <p:nvPicPr>
          <p:cNvPr id="20" name="Google Shape;341;g21b7ccbc55c_0_10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34595" y="2476794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41;g21b7ccbc55c_0_10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0020" y="1924479"/>
            <a:ext cx="1769657" cy="4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210046" y="5568624"/>
            <a:ext cx="4147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mon.gov.ua/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osvita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doshkilna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osvita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suchasne-doshkillya-pid-krilami-zahistu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Сучасне дошкілля під крилами захисту»: корисні матеріали, які стануть у  пригоді педагогам і батькам | Міністерство освіти і науки Україн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95" y="1426150"/>
            <a:ext cx="4375742" cy="4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85" y="47803"/>
            <a:ext cx="2225233" cy="2274005"/>
          </a:xfrm>
          <a:prstGeom prst="rect">
            <a:avLst/>
          </a:prstGeom>
        </p:spPr>
      </p:pic>
      <p:grpSp>
        <p:nvGrpSpPr>
          <p:cNvPr id="18" name="Google Shape;172;p17"/>
          <p:cNvGrpSpPr/>
          <p:nvPr/>
        </p:nvGrpSpPr>
        <p:grpSpPr>
          <a:xfrm>
            <a:off x="15522624" y="9246504"/>
            <a:ext cx="2228858" cy="2274987"/>
            <a:chOff x="1813" y="0"/>
            <a:chExt cx="1101160" cy="1123950"/>
          </a:xfrm>
        </p:grpSpPr>
        <p:sp>
          <p:nvSpPr>
            <p:cNvPr id="19" name="Google Shape;173;p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74;p17"/>
            <p:cNvSpPr txBox="1"/>
            <p:nvPr/>
          </p:nvSpPr>
          <p:spPr>
            <a:xfrm>
              <a:off x="442573" y="40640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6867" y="8469051"/>
            <a:ext cx="810838" cy="816935"/>
          </a:xfrm>
          <a:prstGeom prst="rect">
            <a:avLst/>
          </a:prstGeom>
        </p:spPr>
      </p:pic>
      <p:pic>
        <p:nvPicPr>
          <p:cNvPr id="3076" name="Picture 4" descr="https://mon.gov.ua/storage/app/uploads/public/637/758/f23/637758f23838f86151434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10" y="6232090"/>
            <a:ext cx="4163219" cy="4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17345" y="9926540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innerspace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innerspace"/>
                <a:hlinkClick r:id="rId14"/>
              </a:rPr>
              <a:t>game.optima.school</a:t>
            </a:r>
            <a:r>
              <a:rPr lang="en-US" dirty="0">
                <a:solidFill>
                  <a:schemeClr val="tx1"/>
                </a:solidFill>
                <a:latin typeface="innerspace"/>
                <a:hlinkClick r:id="rId14"/>
              </a:rPr>
              <a:t>/home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6047">
            <a:off x="10493550" y="5403694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94059">
            <a:off x="1325113" y="-4630939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15858438" y="7584888"/>
            <a:ext cx="1290831" cy="1296617"/>
            <a:chOff x="1813" y="0"/>
            <a:chExt cx="809173" cy="812800"/>
          </a:xfrm>
        </p:grpSpPr>
        <p:sp>
          <p:nvSpPr>
            <p:cNvPr id="114" name="Google Shape;114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765542" y="1575606"/>
            <a:ext cx="746366" cy="749711"/>
            <a:chOff x="1813" y="0"/>
            <a:chExt cx="809173" cy="812800"/>
          </a:xfrm>
        </p:grpSpPr>
        <p:sp>
          <p:nvSpPr>
            <p:cNvPr id="117" name="Google Shape;117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8438" y="196254"/>
            <a:ext cx="2664604" cy="209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274996">
            <a:off x="10555460" y="5469180"/>
            <a:ext cx="864282" cy="754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4"/>
          <p:cNvGrpSpPr/>
          <p:nvPr/>
        </p:nvGrpSpPr>
        <p:grpSpPr>
          <a:xfrm>
            <a:off x="7142582" y="9003115"/>
            <a:ext cx="813455" cy="817101"/>
            <a:chOff x="1813" y="0"/>
            <a:chExt cx="809173" cy="812800"/>
          </a:xfrm>
        </p:grpSpPr>
        <p:sp>
          <p:nvSpPr>
            <p:cNvPr id="123" name="Google Shape;123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906" y="9176365"/>
            <a:ext cx="1713142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735" y="8721309"/>
            <a:ext cx="1713142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34613" y="130704"/>
            <a:ext cx="1382880" cy="19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8567704" y="4409576"/>
            <a:ext cx="8776003" cy="246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293" b="1" i="0" u="none" strike="noStrike" cap="none" dirty="0" smtClean="0">
              <a:solidFill>
                <a:srgbClr val="3E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93" b="1" i="0" u="none" strike="noStrike" cap="none" dirty="0" smtClean="0">
                <a:solidFill>
                  <a:srgbClr val="3E4242"/>
                </a:solidFill>
                <a:latin typeface="Open Sans"/>
                <a:ea typeface="Open Sans"/>
                <a:cs typeface="Open Sans"/>
                <a:sym typeface="Open Sans"/>
              </a:rPr>
              <a:t>«Проєкт реалізує Всеукраїнська громадська організація "Асоціація працівників дошкільної освіти“ </a:t>
            </a:r>
            <a:r>
              <a:rPr lang="uk-UA" sz="2293" b="1" dirty="0">
                <a:solidFill>
                  <a:srgbClr val="3E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-UA" sz="2293" b="1" dirty="0" smtClean="0">
                <a:solidFill>
                  <a:srgbClr val="3E4242"/>
                </a:solidFill>
                <a:latin typeface="Open Sans"/>
                <a:ea typeface="Open Sans"/>
                <a:cs typeface="Open Sans"/>
                <a:sym typeface="Open Sans"/>
              </a:rPr>
              <a:t>спільно з </a:t>
            </a:r>
            <a:r>
              <a:rPr lang="uk-UA" sz="2293" b="1" i="0" u="none" strike="noStrike" cap="none" dirty="0" smtClean="0">
                <a:solidFill>
                  <a:srgbClr val="3E4242"/>
                </a:solidFill>
                <a:latin typeface="Open Sans"/>
                <a:ea typeface="Open Sans"/>
                <a:cs typeface="Open Sans"/>
                <a:sym typeface="Open Sans"/>
              </a:rPr>
              <a:t> Дитячим фондом ООН (ЮНІСЕФ) для підтримки сімей з дітьми, які постраждали від війни. </a:t>
            </a:r>
            <a:endParaRPr sz="2293" b="1" i="0" u="none" strike="noStrike" cap="none" dirty="0">
              <a:solidFill>
                <a:srgbClr val="3E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 descr="https://mon.gov.ua/storage/app/uploads/public/623/ca7/3e7/623ca73e72c1736803574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9500" r="2708" b="-1"/>
          <a:stretch/>
        </p:blipFill>
        <p:spPr bwMode="auto">
          <a:xfrm>
            <a:off x="406110" y="1246062"/>
            <a:ext cx="7355840" cy="70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2828" y="2862483"/>
            <a:ext cx="8811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3E4242"/>
                </a:solidFill>
                <a:latin typeface="Open Sans"/>
                <a:ea typeface="Open Sans"/>
                <a:cs typeface="Open Sans"/>
              </a:rPr>
              <a:t>«Забезпечення безперервності навчання та розвитку дітей дошкільного віку </a:t>
            </a:r>
            <a:endParaRPr lang="uk-UA" sz="3000" b="1" dirty="0" smtClean="0">
              <a:solidFill>
                <a:srgbClr val="3E4242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uk-UA" sz="3000" b="1" dirty="0" smtClean="0">
                <a:solidFill>
                  <a:srgbClr val="3E4242"/>
                </a:solidFill>
                <a:latin typeface="Open Sans"/>
                <a:ea typeface="Open Sans"/>
                <a:cs typeface="Open Sans"/>
              </a:rPr>
              <a:t>в </a:t>
            </a:r>
            <a:r>
              <a:rPr lang="uk-UA" sz="3000" b="1" dirty="0">
                <a:solidFill>
                  <a:srgbClr val="3E4242"/>
                </a:solidFill>
                <a:latin typeface="Open Sans"/>
                <a:ea typeface="Open Sans"/>
                <a:cs typeface="Open Sans"/>
              </a:rPr>
              <a:t>умовах кризи в Україні».</a:t>
            </a:r>
            <a:endParaRPr lang="ru-RU" sz="3000" b="1" dirty="0">
              <a:solidFill>
                <a:srgbClr val="3E424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4" name="Google Shape;1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16203" y="0"/>
            <a:ext cx="2664604" cy="209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44390">
            <a:off x="11644211" y="9173028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67024" flipH="1">
            <a:off x="-2284125" y="2180064"/>
            <a:ext cx="9284051" cy="675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4"/>
          <p:cNvGrpSpPr/>
          <p:nvPr/>
        </p:nvGrpSpPr>
        <p:grpSpPr>
          <a:xfrm>
            <a:off x="5299697" y="-880260"/>
            <a:ext cx="1827274" cy="1835465"/>
            <a:chOff x="1813" y="0"/>
            <a:chExt cx="809173" cy="812800"/>
          </a:xfrm>
        </p:grpSpPr>
        <p:sp>
          <p:nvSpPr>
            <p:cNvPr id="326" name="Google Shape;326;p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4"/>
          <p:cNvGrpSpPr/>
          <p:nvPr/>
        </p:nvGrpSpPr>
        <p:grpSpPr>
          <a:xfrm>
            <a:off x="14571900" y="8645836"/>
            <a:ext cx="813462" cy="817108"/>
            <a:chOff x="1813" y="0"/>
            <a:chExt cx="809173" cy="812800"/>
          </a:xfrm>
        </p:grpSpPr>
        <p:sp>
          <p:nvSpPr>
            <p:cNvPr id="329" name="Google Shape;329;p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4350" y="8871446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7375" y="9512299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26" y="7131451"/>
            <a:ext cx="1282055" cy="160988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5299697" y="1145743"/>
            <a:ext cx="9275839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ВзаємоДія з батьками (комунікація та партнерство)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057" y="8012051"/>
            <a:ext cx="3657917" cy="21033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681" y="124209"/>
            <a:ext cx="2676376" cy="2103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2549" r="49726" b="64355"/>
          <a:stretch/>
        </p:blipFill>
        <p:spPr>
          <a:xfrm>
            <a:off x="14836570" y="284605"/>
            <a:ext cx="3182112" cy="1782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272" y="2281939"/>
            <a:ext cx="1630663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+mj-lt"/>
              </a:rPr>
              <a:t>Педагогіка партнерства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 – чітко визначена система взаємовідносин всіх учасників освітнього процесу (дошкільнята, батьки, вихователь), яка: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– організовується на принципах добровільності й спільних інтересів;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– ґрунтується на повазі й рівноправності всіх учасників, дотримуючись визначених норм (права та обов’язки) та враховуючи ціннісні орієнтири кожної із сторін;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–  передбачає активне включення всіх учасників у реалізацію спільних завдань  та готовність брати на себе відповідальність за їх результати.</a:t>
            </a: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+mj-lt"/>
              </a:rPr>
              <a:t>Важливо ознайомити батьків про: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організацію освітнього процесу в закладі дошкільної освіти (режим роботи, форми  організації  (очна, змішана, дистанційна);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створення у закладі дошкільної освіти безпечних умов для всіх учасників освітнього процесу;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застосування інструментів управлінської діяльності для вирішення надзвичайних ситуацій (протоколи безпеки на випадок: повітряної тривоги, евакуації до укриття,  правила щоденного прийому дітей до закладу освіти тощо);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здійснення інформаційної підтримки та психологічного супроводу учасників освітнього процесу.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+mj-lt"/>
              </a:rPr>
              <a:t>У складних умовах ефективними та корисними можуть бути сервіси та інструменти комунікації з батьками  в онлайн-режимі.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+mj-lt"/>
              </a:rPr>
              <a:t>В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икористання електронних платформ Zoom, GoogleMeet, Google Classroom, з метою проведення онлайн-зустрічей, конференцій, батьківських зборів.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Доцільним є розміщення на сайті закладу дошкільної освіти  інформації та рекомендацій для батьків щодо роботи з дітьми, відповідно до їхнього віку;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uk-UA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1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119373" y="6681975"/>
            <a:ext cx="8714212" cy="21534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від 02.04.2022 № 1/3845-22 «Про рекомендації для працівників закладів дошкільної освіти на період дії воєнного стану в Україні» (додатки до листа: «Щодо здійснення заходів захисту вихованців під час освітнього процесу в умовах воєнного стану та надзвичайної ситуації», «План дій вихователя закладу дошкільної освіти у випадку надзвичайної ситуації»);</a:t>
            </a: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9140061" y="7162986"/>
            <a:ext cx="8753370" cy="166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від 25.04.2022 № 1/4428-2 «Методичні рекомендації щодо проведення просвітницької роботи з учасниками освітнього процесу в закладах дошкільної освіти з питань уникнення враження мінами, вибухонебезпечними предметами та ознайомлення з правилами поводження в надзвичайних ситуаціях»;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119374" y="4161471"/>
            <a:ext cx="8714212" cy="121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</a:pP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Лист МОН від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07.06.2023 </a:t>
            </a: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№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1/8173-23 </a:t>
            </a: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«Про 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функціонування закладів дошкільної освіти у літній період»;</a:t>
            </a:r>
            <a:endParaRPr lang="uk-UA" sz="2000" dirty="0">
              <a:solidFill>
                <a:srgbClr val="003366"/>
              </a:solidFill>
              <a:latin typeface="Lucida Sans Unicode"/>
              <a:cs typeface="Lucida Sans Unicode"/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9125981" y="4285631"/>
            <a:ext cx="8801099" cy="1172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</a:t>
            </a:r>
            <a:r>
              <a:rPr lang="uk-UA" sz="2200" kern="1200" dirty="0">
                <a:solidFill>
                  <a:srgbClr val="003366"/>
                </a:solidFill>
              </a:rPr>
              <a:t>від 03.06.2022 № 1/6015-22 «Про методичні рекомендації впровадження професійного стандарту керівника (директора) закладу дошкільної освіти»;   </a:t>
            </a:r>
            <a:endParaRPr lang="uk-UA" sz="2200" dirty="0">
              <a:solidFill>
                <a:srgbClr val="003366"/>
              </a:solidFill>
              <a:cs typeface="Lucida Sans Unicode"/>
            </a:endParaRPr>
          </a:p>
          <a:p>
            <a:pPr algn="just">
              <a:buClrTx/>
              <a:buFontTx/>
              <a:buNone/>
            </a:pPr>
            <a:endParaRPr lang="uk-UA" sz="2200" dirty="0">
              <a:solidFill>
                <a:srgbClr val="003366"/>
              </a:solidFill>
              <a:cs typeface="Lucida Sans Unicode"/>
            </a:endParaRPr>
          </a:p>
        </p:txBody>
      </p:sp>
      <p:sp>
        <p:nvSpPr>
          <p:cNvPr id="19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9211951" y="8975860"/>
            <a:ext cx="8739498" cy="11540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від 12.12.2019 </a:t>
            </a:r>
            <a:r>
              <a:rPr lang="uk-UA" sz="2200" dirty="0" smtClean="0">
                <a:solidFill>
                  <a:srgbClr val="003366"/>
                </a:solidFill>
                <a:cs typeface="Lucida Sans Unicode"/>
              </a:rPr>
              <a:t>№</a:t>
            </a:r>
            <a:r>
              <a:rPr lang="uk-UA" sz="2200" dirty="0">
                <a:solidFill>
                  <a:srgbClr val="003366"/>
                </a:solidFill>
                <a:cs typeface="Lucida Sans Unicode"/>
              </a:rPr>
              <a:t>1/9-766 </a:t>
            </a:r>
            <a:r>
              <a:rPr lang="uk-UA" sz="2200" dirty="0" smtClean="0">
                <a:solidFill>
                  <a:srgbClr val="003366"/>
                </a:solidFill>
                <a:cs typeface="Lucida Sans Unicode"/>
              </a:rPr>
              <a:t>«</a:t>
            </a:r>
            <a:r>
              <a:rPr lang="uk-UA" sz="2200" dirty="0">
                <a:solidFill>
                  <a:srgbClr val="003366"/>
                </a:solidFill>
                <a:cs typeface="Lucida Sans Unicode"/>
              </a:rPr>
              <a:t>Щодо комунікації з дітьми дошкільного віку з родин учасників ООС/АТО, внутрішньо переміщених осіб та організації взаємодії з їхніми батьками</a:t>
            </a:r>
            <a:r>
              <a:rPr lang="uk-UA" sz="2200" dirty="0" smtClean="0">
                <a:solidFill>
                  <a:srgbClr val="003366"/>
                </a:solidFill>
                <a:cs typeface="Lucida Sans Unicode"/>
              </a:rPr>
              <a:t>»;</a:t>
            </a:r>
            <a:endParaRPr lang="uk-UA" sz="2300" dirty="0">
              <a:solidFill>
                <a:srgbClr val="003366"/>
              </a:solidFill>
              <a:cs typeface="Lucida Sans Unicode"/>
            </a:endParaRPr>
          </a:p>
        </p:txBody>
      </p:sp>
      <p:sp>
        <p:nvSpPr>
          <p:cNvPr id="21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119374" y="5623239"/>
            <a:ext cx="8714212" cy="9288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</a:t>
            </a:r>
            <a:r>
              <a:rPr lang="uk-UA" sz="2200" kern="1200" dirty="0">
                <a:solidFill>
                  <a:srgbClr val="003366"/>
                </a:solidFill>
              </a:rPr>
              <a:t>від </a:t>
            </a:r>
            <a:r>
              <a:rPr lang="uk-UA" sz="2200" kern="1200" dirty="0" smtClean="0">
                <a:solidFill>
                  <a:srgbClr val="003366"/>
                </a:solidFill>
              </a:rPr>
              <a:t>29.03.2022 </a:t>
            </a:r>
            <a:r>
              <a:rPr lang="uk-UA" sz="2200" kern="1200" dirty="0">
                <a:solidFill>
                  <a:srgbClr val="003366"/>
                </a:solidFill>
              </a:rPr>
              <a:t>№ 1/3737-22 «Про забезпечення психологічного супроводу учасників освітнього процесу в умовах воєнного стану в Україні»</a:t>
            </a:r>
            <a:r>
              <a:rPr lang="uk-UA" sz="2200" dirty="0">
                <a:solidFill>
                  <a:srgbClr val="003366"/>
                </a:solidFill>
                <a:cs typeface="Lucida Sans Unicode"/>
              </a:rPr>
              <a:t>; </a:t>
            </a:r>
          </a:p>
        </p:txBody>
      </p:sp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3340044" y="2996615"/>
            <a:ext cx="11582400" cy="110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</a:pP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Лист МОН від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31.05.2023 </a:t>
            </a: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№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4/1798-23 </a:t>
            </a:r>
            <a:r>
              <a:rPr lang="uk-UA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«Про </a:t>
            </a:r>
            <a:r>
              <a:rPr lang="uk-UA" sz="2000" dirty="0" smtClean="0">
                <a:solidFill>
                  <a:srgbClr val="003366"/>
                </a:solidFill>
                <a:latin typeface="Lucida Sans Unicode"/>
                <a:cs typeface="Lucida Sans Unicode"/>
              </a:rPr>
              <a:t>організацію діяльності закладів дошкільної освіти в літній період в умовах воєнного стану;</a:t>
            </a:r>
            <a:endParaRPr lang="uk-UA" sz="2000" dirty="0">
              <a:solidFill>
                <a:srgbClr val="003366"/>
              </a:solidFill>
              <a:latin typeface="Lucida Sans Unicode"/>
              <a:cs typeface="Lucida Sans Unicode"/>
            </a:endParaRPr>
          </a:p>
          <a:p>
            <a:pPr algn="just">
              <a:buClrTx/>
              <a:buFontTx/>
              <a:buNone/>
            </a:pPr>
            <a:endParaRPr lang="uk-UA" sz="2200" dirty="0">
              <a:solidFill>
                <a:srgbClr val="003366"/>
              </a:solidFill>
              <a:cs typeface="Lucida Sans Unicode"/>
            </a:endParaRPr>
          </a:p>
        </p:txBody>
      </p:sp>
      <p:sp>
        <p:nvSpPr>
          <p:cNvPr id="23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202422" y="8949958"/>
            <a:ext cx="8631164" cy="11755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uk-UA" sz="2400" dirty="0">
                <a:solidFill>
                  <a:srgbClr val="003366"/>
                </a:solidFill>
                <a:cs typeface="Lucida Sans Unicode"/>
              </a:rPr>
              <a:t>Лист МОН від 14.02. 2019  № 1/11-1491 «Щодо організації роботи та дотримання вимог з питань охорони праці та безпеки життєдіяльності у закладах дошкільної освіти»;</a:t>
            </a:r>
          </a:p>
        </p:txBody>
      </p:sp>
      <p:pic>
        <p:nvPicPr>
          <p:cNvPr id="13" name="Google Shape;12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55484" y="251912"/>
            <a:ext cx="1350498" cy="177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5982" y="196255"/>
            <a:ext cx="2082018" cy="180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5;p3"/>
          <p:cNvSpPr txBox="1"/>
          <p:nvPr/>
        </p:nvSpPr>
        <p:spPr>
          <a:xfrm>
            <a:off x="4051495" y="293898"/>
            <a:ext cx="106492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Raleway Black"/>
                <a:sym typeface="Raleway Black"/>
              </a:rPr>
              <a:t>РЕКОМЕНДАЦІЇЇЇ</a:t>
            </a:r>
            <a:r>
              <a:rPr kumimoji="0" lang="uk-UA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Raleway Black"/>
                <a:sym typeface="Raleway Black"/>
              </a:rPr>
              <a:t>Її </a:t>
            </a:r>
            <a:r>
              <a:rPr kumimoji="0" lang="uk-UA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Raleway Black"/>
                <a:sym typeface="Raleway Black"/>
              </a:rPr>
              <a:t> МОН:</a:t>
            </a:r>
            <a:endParaRPr kumimoji="0" sz="5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Google Shape;1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94059">
            <a:off x="-2002352" y="-5258156"/>
            <a:ext cx="10143756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957" y="1971856"/>
            <a:ext cx="384081" cy="634039"/>
          </a:xfrm>
          <a:prstGeom prst="rect">
            <a:avLst/>
          </a:prstGeom>
        </p:spPr>
      </p:pic>
      <p:sp>
        <p:nvSpPr>
          <p:cNvPr id="25" name="4-конечная звезда 24"/>
          <p:cNvSpPr/>
          <p:nvPr/>
        </p:nvSpPr>
        <p:spPr>
          <a:xfrm>
            <a:off x="8833586" y="8329040"/>
            <a:ext cx="297657" cy="452438"/>
          </a:xfrm>
          <a:prstGeom prst="star4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37160" tIns="68580" rIns="137160" bIns="6858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oogle Shape;122;p2"/>
          <p:cNvGrpSpPr/>
          <p:nvPr/>
        </p:nvGrpSpPr>
        <p:grpSpPr>
          <a:xfrm>
            <a:off x="16863829" y="3423676"/>
            <a:ext cx="813455" cy="817101"/>
            <a:chOff x="1813" y="0"/>
            <a:chExt cx="809173" cy="812800"/>
          </a:xfrm>
        </p:grpSpPr>
        <p:sp>
          <p:nvSpPr>
            <p:cNvPr id="27" name="Google Shape;123;p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24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1881" y="8504166"/>
            <a:ext cx="384081" cy="634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1758" y="6032528"/>
            <a:ext cx="384081" cy="634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0557" y="2285574"/>
            <a:ext cx="384081" cy="6340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341" y="822805"/>
            <a:ext cx="384081" cy="63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69" y="2558555"/>
            <a:ext cx="384081" cy="6340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5962" y="3070099"/>
            <a:ext cx="384081" cy="634039"/>
          </a:xfrm>
          <a:prstGeom prst="rect">
            <a:avLst/>
          </a:prstGeom>
        </p:spPr>
      </p:pic>
      <p:sp>
        <p:nvSpPr>
          <p:cNvPr id="29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9125981" y="5555072"/>
            <a:ext cx="8825468" cy="15107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uk-UA" sz="2200" dirty="0">
                <a:solidFill>
                  <a:srgbClr val="003366"/>
                </a:solidFill>
                <a:cs typeface="Lucida Sans Unicode"/>
              </a:rPr>
              <a:t>Лист МОН від 22.06.2022 № 1/6887-22 «Щодо збереження мережі закладів дошкільної освіти та захисту прав їх працівників»;</a:t>
            </a:r>
          </a:p>
        </p:txBody>
      </p:sp>
      <p:sp>
        <p:nvSpPr>
          <p:cNvPr id="32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3340043" y="1631600"/>
            <a:ext cx="11582400" cy="11755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200" dirty="0" smtClean="0">
                <a:solidFill>
                  <a:srgbClr val="003366"/>
                </a:solidFill>
                <a:cs typeface="Lucida Sans Unicode"/>
              </a:rPr>
              <a:t>Лист </a:t>
            </a:r>
            <a:r>
              <a:rPr lang="uk-UA" sz="2200" dirty="0">
                <a:solidFill>
                  <a:srgbClr val="003366"/>
                </a:solidFill>
                <a:cs typeface="Lucida Sans Unicode"/>
              </a:rPr>
              <a:t>МОН </a:t>
            </a:r>
            <a:r>
              <a:rPr lang="uk-UA" sz="2200" dirty="0" smtClean="0">
                <a:solidFill>
                  <a:srgbClr val="003366"/>
                </a:solidFill>
                <a:cs typeface="Lucida Sans Unicode"/>
              </a:rPr>
              <a:t>від 20.06.2023 № 1/8820-23 «Про організацію безпечного освітнього простору в закладах дошкільної освіти та обладнання укриттів»;</a:t>
            </a:r>
            <a:endParaRPr lang="ru-RU" sz="2200" dirty="0">
              <a:solidFill>
                <a:srgbClr val="003366"/>
              </a:solidFill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481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44390">
            <a:off x="11644211" y="9173028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67024" flipH="1">
            <a:off x="-2393136" y="1322733"/>
            <a:ext cx="9284050" cy="675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3"/>
          <p:cNvGrpSpPr/>
          <p:nvPr/>
        </p:nvGrpSpPr>
        <p:grpSpPr>
          <a:xfrm>
            <a:off x="17262192" y="-267917"/>
            <a:ext cx="1290831" cy="1296617"/>
            <a:chOff x="1813" y="0"/>
            <a:chExt cx="809173" cy="812800"/>
          </a:xfrm>
        </p:grpSpPr>
        <p:sp>
          <p:nvSpPr>
            <p:cNvPr id="296" name="Google Shape;296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23"/>
          <p:cNvGrpSpPr/>
          <p:nvPr/>
        </p:nvGrpSpPr>
        <p:grpSpPr>
          <a:xfrm>
            <a:off x="5299697" y="-880260"/>
            <a:ext cx="1827312" cy="1835503"/>
            <a:chOff x="1813" y="0"/>
            <a:chExt cx="809173" cy="812800"/>
          </a:xfrm>
        </p:grpSpPr>
        <p:sp>
          <p:nvSpPr>
            <p:cNvPr id="299" name="Google Shape;299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3"/>
          <p:cNvSpPr/>
          <p:nvPr/>
        </p:nvSpPr>
        <p:spPr>
          <a:xfrm>
            <a:off x="3458075" y="3985185"/>
            <a:ext cx="5939861" cy="5717168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9544" t="-5134" r="-19056" b="513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3"/>
          <p:cNvGrpSpPr/>
          <p:nvPr/>
        </p:nvGrpSpPr>
        <p:grpSpPr>
          <a:xfrm>
            <a:off x="6611232" y="8441199"/>
            <a:ext cx="813455" cy="817101"/>
            <a:chOff x="1813" y="0"/>
            <a:chExt cx="809173" cy="812800"/>
          </a:xfrm>
        </p:grpSpPr>
        <p:sp>
          <p:nvSpPr>
            <p:cNvPr id="303" name="Google Shape;303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7959" y="3067234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8279" y="2597166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59802" y="6258027"/>
            <a:ext cx="395956" cy="39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59802" y="6762230"/>
            <a:ext cx="395956" cy="395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/>
          <p:nvPr/>
        </p:nvSpPr>
        <p:spPr>
          <a:xfrm>
            <a:off x="868079" y="1366054"/>
            <a:ext cx="5041329" cy="4512294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21824" b="-2182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59796" y="7372688"/>
            <a:ext cx="426569" cy="4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89344" y="7239864"/>
            <a:ext cx="1282055" cy="16098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 txBox="1"/>
          <p:nvPr/>
        </p:nvSpPr>
        <p:spPr>
          <a:xfrm>
            <a:off x="10844496" y="1821897"/>
            <a:ext cx="6851687" cy="229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10" b="0" i="0" u="none" strike="noStrike" cap="none">
                <a:solidFill>
                  <a:srgbClr val="FF914D"/>
                </a:solidFill>
                <a:latin typeface="Raleway Black"/>
                <a:ea typeface="Raleway Black"/>
                <a:cs typeface="Raleway Black"/>
                <a:sym typeface="Raleway Black"/>
              </a:rPr>
              <a:t>НАШІ КОНТАКТИ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11566633" y="7456115"/>
            <a:ext cx="480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-US" sz="1800" b="1">
                <a:latin typeface="Nunito"/>
                <a:ea typeface="Nunito"/>
                <a:cs typeface="Nunito"/>
                <a:sym typeface="Nunito"/>
              </a:rPr>
              <a:t>ttps://www.facebook.com/doshkillia.ua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11636758" y="6302335"/>
            <a:ext cx="321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380672381864</a:t>
            </a:r>
            <a:endParaRPr sz="18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23"/>
          <p:cNvSpPr txBox="1"/>
          <p:nvPr/>
        </p:nvSpPr>
        <p:spPr>
          <a:xfrm>
            <a:off x="11636758" y="6811641"/>
            <a:ext cx="321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Nunito"/>
                <a:ea typeface="Nunito"/>
                <a:cs typeface="Nunito"/>
                <a:sym typeface="Nunito"/>
              </a:rPr>
              <a:t>vzaemodia2023@gmail.com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60136">
            <a:off x="-5373551" y="4498033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237216">
            <a:off x="12983457" y="-409472"/>
            <a:ext cx="9236635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5"/>
          <p:cNvGrpSpPr/>
          <p:nvPr/>
        </p:nvGrpSpPr>
        <p:grpSpPr>
          <a:xfrm>
            <a:off x="12097618" y="495111"/>
            <a:ext cx="1709874" cy="1717538"/>
            <a:chOff x="1813" y="0"/>
            <a:chExt cx="809173" cy="812800"/>
          </a:xfrm>
        </p:grpSpPr>
        <p:sp>
          <p:nvSpPr>
            <p:cNvPr id="342" name="Google Shape;342;p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15936366" y="6928935"/>
            <a:ext cx="1059274" cy="1064022"/>
            <a:chOff x="1813" y="0"/>
            <a:chExt cx="809173" cy="812800"/>
          </a:xfrm>
        </p:grpSpPr>
        <p:sp>
          <p:nvSpPr>
            <p:cNvPr id="345" name="Google Shape;345;p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7" name="Google Shape;34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44547">
            <a:off x="4011426" y="2518210"/>
            <a:ext cx="1784212" cy="914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25"/>
          <p:cNvGrpSpPr/>
          <p:nvPr/>
        </p:nvGrpSpPr>
        <p:grpSpPr>
          <a:xfrm>
            <a:off x="1241634" y="5143500"/>
            <a:ext cx="786973" cy="790500"/>
            <a:chOff x="1813" y="0"/>
            <a:chExt cx="809173" cy="812800"/>
          </a:xfrm>
        </p:grpSpPr>
        <p:sp>
          <p:nvSpPr>
            <p:cNvPr id="349" name="Google Shape;349;p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1" name="Google Shape;35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5664" y="7923331"/>
            <a:ext cx="1327168" cy="187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85282" y="7923331"/>
            <a:ext cx="2540028" cy="199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 txBox="1"/>
          <p:nvPr/>
        </p:nvSpPr>
        <p:spPr>
          <a:xfrm>
            <a:off x="3245366" y="3921060"/>
            <a:ext cx="11797268" cy="287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505" dirty="0" smtClean="0">
                <a:solidFill>
                  <a:srgbClr val="13A6A1"/>
                </a:solidFill>
                <a:latin typeface="Raleway Black"/>
                <a:sym typeface="Raleway Black"/>
              </a:rPr>
              <a:t>Сучасне дошкілля</a:t>
            </a:r>
          </a:p>
          <a:p>
            <a:pPr marL="0" marR="0" lvl="0" indent="0" algn="ctr" rtl="0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505" dirty="0" smtClean="0">
                <a:solidFill>
                  <a:srgbClr val="13A6A1"/>
                </a:solidFill>
                <a:latin typeface="Raleway Black"/>
                <a:sym typeface="Raleway Black"/>
              </a:rPr>
              <a:t> під крилами захисту!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6047">
            <a:off x="10493550" y="5403694"/>
            <a:ext cx="9566830" cy="695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94059">
            <a:off x="1906321" y="-5313539"/>
            <a:ext cx="10143756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5"/>
          <p:cNvGrpSpPr/>
          <p:nvPr/>
        </p:nvGrpSpPr>
        <p:grpSpPr>
          <a:xfrm>
            <a:off x="16142152" y="5868985"/>
            <a:ext cx="1290793" cy="1296579"/>
            <a:chOff x="1813" y="0"/>
            <a:chExt cx="809173" cy="812800"/>
          </a:xfrm>
        </p:grpSpPr>
        <p:sp>
          <p:nvSpPr>
            <p:cNvPr id="137" name="Google Shape;137;p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3765542" y="1575606"/>
            <a:ext cx="746381" cy="749727"/>
            <a:chOff x="1813" y="0"/>
            <a:chExt cx="809173" cy="812800"/>
          </a:xfrm>
        </p:grpSpPr>
        <p:sp>
          <p:nvSpPr>
            <p:cNvPr id="140" name="Google Shape;140;p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8438" y="196254"/>
            <a:ext cx="2664604" cy="2099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5"/>
          <p:cNvGrpSpPr/>
          <p:nvPr/>
        </p:nvGrpSpPr>
        <p:grpSpPr>
          <a:xfrm>
            <a:off x="8403258" y="9157382"/>
            <a:ext cx="813462" cy="817108"/>
            <a:chOff x="1813" y="0"/>
            <a:chExt cx="809173" cy="812800"/>
          </a:xfrm>
        </p:grpSpPr>
        <p:sp>
          <p:nvSpPr>
            <p:cNvPr id="145" name="Google Shape;145;p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946" y="9756453"/>
            <a:ext cx="1713142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1517" y="2568977"/>
            <a:ext cx="1713142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85526" y="165516"/>
            <a:ext cx="1382880" cy="19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80538" y="725021"/>
            <a:ext cx="100049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8080"/>
                </a:solidFill>
              </a:rPr>
              <a:t>Головне завдання на сьогодні –   </a:t>
            </a:r>
          </a:p>
          <a:p>
            <a:pPr lvl="0" algn="ctr"/>
            <a:r>
              <a:rPr lang="uk-UA" sz="2800" b="1" dirty="0">
                <a:solidFill>
                  <a:srgbClr val="00808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зберегти життя і здоров’я дітей, створити безпечні умови в закладах дошкільної освіти та забезпечити дітям якісні освітні послуги</a:t>
            </a:r>
            <a:endParaRPr lang="uk-UA" sz="2800" b="1" dirty="0">
              <a:solidFill>
                <a:srgbClr val="008080"/>
              </a:solidFill>
              <a:cs typeface="Calibri" panose="020F0502020204030204" pitchFamily="34" charset="0"/>
            </a:endParaRPr>
          </a:p>
          <a:p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2" y="3308179"/>
            <a:ext cx="6448964" cy="6448274"/>
          </a:xfrm>
          <a:prstGeom prst="rect">
            <a:avLst/>
          </a:prstGeom>
          <a:ln>
            <a:noFill/>
          </a:ln>
        </p:spPr>
      </p:pic>
      <p:sp>
        <p:nvSpPr>
          <p:cNvPr id="23" name="Google Shape;210;p19"/>
          <p:cNvSpPr/>
          <p:nvPr/>
        </p:nvSpPr>
        <p:spPr>
          <a:xfrm>
            <a:off x="9158148" y="2746274"/>
            <a:ext cx="6983872" cy="5732290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11876" r="-1187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4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85526" y="196254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8406" y="196254"/>
            <a:ext cx="2664604" cy="209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16483139" y="452493"/>
            <a:ext cx="1256555" cy="1262187"/>
            <a:chOff x="1813" y="0"/>
            <a:chExt cx="809173" cy="812800"/>
          </a:xfrm>
        </p:grpSpPr>
        <p:sp>
          <p:nvSpPr>
            <p:cNvPr id="157" name="Google Shape;157;p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2549105" y="3557030"/>
            <a:ext cx="861491" cy="865353"/>
            <a:chOff x="1813" y="0"/>
            <a:chExt cx="809173" cy="812800"/>
          </a:xfrm>
        </p:grpSpPr>
        <p:sp>
          <p:nvSpPr>
            <p:cNvPr id="161" name="Google Shape;161;p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04" y="9173718"/>
            <a:ext cx="2184940" cy="148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28702" y="815991"/>
            <a:ext cx="1555530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4748784" y="671484"/>
            <a:ext cx="955511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FF914D"/>
                </a:solidFill>
                <a:latin typeface="Raleway Black"/>
                <a:sym typeface="Raleway Black"/>
              </a:rPr>
              <a:t>Безпечний освітній простір</a:t>
            </a:r>
            <a:endParaRPr lang="uk-UA" sz="4000" dirty="0">
              <a:solidFill>
                <a:srgbClr val="FF914D"/>
              </a:solidFill>
              <a:latin typeface="Raleway Black"/>
              <a:sym typeface="Raleway Black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46698" y="6402070"/>
            <a:ext cx="5070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83A3A"/>
                </a:solidFill>
                <a:latin typeface="Open Sans" panose="020B0604020202020204" charset="0"/>
              </a:rPr>
              <a:t>.</a:t>
            </a:r>
            <a:endParaRPr lang="ru-RU" dirty="0"/>
          </a:p>
        </p:txBody>
      </p:sp>
      <p:sp>
        <p:nvSpPr>
          <p:cNvPr id="27" name="Google Shape;206;p10"/>
          <p:cNvSpPr/>
          <p:nvPr/>
        </p:nvSpPr>
        <p:spPr>
          <a:xfrm flipH="1">
            <a:off x="215279" y="5653231"/>
            <a:ext cx="6687208" cy="4107457"/>
          </a:xfrm>
          <a:prstGeom prst="roundRect">
            <a:avLst>
              <a:gd name="adj" fmla="val 11030"/>
            </a:avLst>
          </a:prstGeom>
          <a:solidFill>
            <a:srgbClr val="92B6DE"/>
          </a:solidFill>
          <a:ln>
            <a:noFill/>
          </a:ln>
          <a:effectLst>
            <a:outerShdw blurRad="292100" dist="152400" dir="5400000" algn="ctr" rotWithShape="0">
              <a:srgbClr val="000000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chemeClr val="dk1"/>
              </a:buClr>
              <a:buSzPts val="1800"/>
            </a:pPr>
            <a:endParaRPr lang="uk-UA" sz="2000" b="1" dirty="0" smtClean="0">
              <a:solidFill>
                <a:srgbClr val="383A3A"/>
              </a:solidFill>
              <a:latin typeface="Open Sans" panose="020B0604020202020204" charset="0"/>
            </a:endParaRPr>
          </a:p>
          <a:p>
            <a:pPr algn="just">
              <a:buClr>
                <a:schemeClr val="dk1"/>
              </a:buClr>
              <a:buSzPts val="1800"/>
            </a:pPr>
            <a:endParaRPr lang="uk-UA" sz="2000" b="1" dirty="0">
              <a:solidFill>
                <a:srgbClr val="383A3A"/>
              </a:solidFill>
              <a:latin typeface="Open Sans" panose="020B0604020202020204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uk-UA" sz="2000" b="1" dirty="0" smtClean="0">
                <a:solidFill>
                  <a:srgbClr val="383A3A"/>
                </a:solidFill>
                <a:latin typeface="Open Sans" panose="020B0604020202020204" charset="0"/>
              </a:rPr>
              <a:t>Безпечний  освітній простір – це стан освітнього середовища, в якому: наявні безпечні умови </a:t>
            </a:r>
            <a:r>
              <a:rPr lang="uk-UA" sz="2000" dirty="0" smtClean="0">
                <a:solidFill>
                  <a:srgbClr val="383A3A"/>
                </a:solidFill>
                <a:latin typeface="Open Sans" panose="020B0604020202020204" charset="0"/>
              </a:rPr>
              <a:t>навчання та праці, комфортна міжособистісна взаємодія, що сприяє емоційному благополуччю вихованців, педагогів і батьків, відсутні будь-які прояви насильства та є достатні ресурси для їх запобігання, а також дотримано прав і норм фізичної, психологічної, інформаційної та соціальної безпеки кожного учасника навчально-виховного процесу</a:t>
            </a:r>
          </a:p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Google Shape;206;p10"/>
          <p:cNvSpPr/>
          <p:nvPr/>
        </p:nvSpPr>
        <p:spPr>
          <a:xfrm flipH="1">
            <a:off x="10997170" y="5679098"/>
            <a:ext cx="7089607" cy="4114488"/>
          </a:xfrm>
          <a:prstGeom prst="roundRect">
            <a:avLst>
              <a:gd name="adj" fmla="val 11030"/>
            </a:avLst>
          </a:prstGeom>
          <a:solidFill>
            <a:srgbClr val="92B6DE"/>
          </a:solidFill>
          <a:ln>
            <a:noFill/>
          </a:ln>
          <a:effectLst>
            <a:outerShdw blurRad="292100" dist="152400" dir="5400000" algn="ctr" rotWithShape="0">
              <a:srgbClr val="000000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lang="uk-UA" sz="2400" dirty="0" smtClean="0">
              <a:solidFill>
                <a:srgbClr val="383A3A"/>
              </a:solidFill>
              <a:latin typeface="Open Sans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endParaRPr lang="uk-UA" sz="2400" dirty="0">
              <a:solidFill>
                <a:srgbClr val="383A3A"/>
              </a:solidFill>
              <a:latin typeface="Open Sans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безпечних умов </a:t>
            </a:r>
            <a:r>
              <a:rPr lang="uk-UA" sz="2400" b="1" dirty="0" smtClean="0">
                <a:solidFill>
                  <a:srgbClr val="383A3A"/>
                </a:solidFill>
                <a:latin typeface="Open Sans" panose="020B0604020202020204" charset="0"/>
              </a:rPr>
              <a:t>– це </a:t>
            </a:r>
            <a: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 зусилля засновника, керівника закладу </a:t>
            </a:r>
            <a:r>
              <a:rPr lang="uk-UA" sz="2400" dirty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освіти, </a:t>
            </a:r>
            <a: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педагогічних працівників, батьків, громадськості у забезпеченні безпечних і нешкідливих умов навчання та праці в закладі дошкільної освіти.  Важливо опанувати основні правила безпечної поведінки в умовах війни та навчити цього дітей</a:t>
            </a:r>
            <a:b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383A3A"/>
                </a:solidFill>
                <a:latin typeface="Open Sans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 smtClean="0">
              <a:solidFill>
                <a:srgbClr val="383A3A"/>
              </a:solidFill>
              <a:latin typeface="Open Sans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endParaRPr sz="1800" b="1" dirty="0">
              <a:solidFill>
                <a:srgbClr val="383A3A"/>
              </a:solidFill>
              <a:latin typeface="Open Sans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6" y="111189"/>
            <a:ext cx="1377815" cy="19447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408" y="-12438"/>
            <a:ext cx="2676376" cy="21033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660" y="8107028"/>
            <a:ext cx="1292464" cy="12924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94" y="5774061"/>
            <a:ext cx="317019" cy="317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2674" y="5885016"/>
            <a:ext cx="317019" cy="317019"/>
          </a:xfrm>
          <a:prstGeom prst="rect">
            <a:avLst/>
          </a:prstGeom>
        </p:spPr>
      </p:pic>
      <p:sp>
        <p:nvSpPr>
          <p:cNvPr id="47" name="Google Shape;204;p10"/>
          <p:cNvSpPr/>
          <p:nvPr/>
        </p:nvSpPr>
        <p:spPr>
          <a:xfrm flipH="1">
            <a:off x="6035645" y="1402819"/>
            <a:ext cx="7319841" cy="3221503"/>
          </a:xfrm>
          <a:prstGeom prst="roundRect">
            <a:avLst>
              <a:gd name="adj" fmla="val 11030"/>
            </a:avLst>
          </a:prstGeom>
          <a:solidFill>
            <a:srgbClr val="FFE970"/>
          </a:solidFill>
          <a:ln>
            <a:noFill/>
          </a:ln>
          <a:effectLst>
            <a:outerShdw blurRad="292100" dist="152400" dir="5400000" algn="ctr" rotWithShape="0">
              <a:srgbClr val="000000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uk-UA" sz="2400" b="1" dirty="0" smtClean="0">
                <a:solidFill>
                  <a:srgbClr val="0C065A"/>
                </a:solidFill>
                <a:latin typeface="Arial Black" panose="020B0A04020102020204" pitchFamily="34" charset="0"/>
              </a:rPr>
              <a:t>   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Безпека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 —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це відсутність загроз   життєво важливим інтересам людини: її життю, здоров’ю і добробуту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sz="22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5355214" y="446294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право стрелка 37"/>
          <p:cNvSpPr/>
          <p:nvPr/>
        </p:nvSpPr>
        <p:spPr>
          <a:xfrm>
            <a:off x="13260574" y="452154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8546" y="1546027"/>
            <a:ext cx="317019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6708" y="287814"/>
            <a:ext cx="8543697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ОСНОВНІ КОМПОНЕНТИ  СТВОРЕННЯ БЕЗПЕЧНОГО ОСВІТНЬОГО ПРОСТОРУ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625" y="4772030"/>
            <a:ext cx="10120237" cy="773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1504" y="-5143500"/>
            <a:ext cx="9161542" cy="10287000"/>
          </a:xfrm>
          <a:prstGeom prst="rect">
            <a:avLst/>
          </a:prstGeom>
        </p:spPr>
      </p:pic>
      <p:pic>
        <p:nvPicPr>
          <p:cNvPr id="6" name="Google Shape;1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2966" y="0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406" y="0"/>
            <a:ext cx="2670279" cy="2103302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2858995"/>
              </p:ext>
            </p:extLst>
          </p:nvPr>
        </p:nvGraphicFramePr>
        <p:xfrm>
          <a:off x="528320" y="1945149"/>
          <a:ext cx="16946880" cy="83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Google Shape;164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33026" y="5037501"/>
            <a:ext cx="1555530" cy="137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5526" y="0"/>
            <a:ext cx="1382880" cy="1945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4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759134">
            <a:off x="-6566347" y="-2635887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797" y="5942035"/>
            <a:ext cx="10120237" cy="7730398"/>
          </a:xfrm>
          <a:prstGeom prst="rect">
            <a:avLst/>
          </a:prstGeom>
        </p:spPr>
      </p:pic>
      <p:pic>
        <p:nvPicPr>
          <p:cNvPr id="6" name="Google Shape;1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5526" y="0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406" y="0"/>
            <a:ext cx="2670279" cy="21033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3329" y="315487"/>
            <a:ext cx="1315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uk-UA" sz="3600" kern="12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Основне законодавче підґрунтя для організації роботи  з охорони праці та безпеки життєдіяльності </a:t>
            </a:r>
            <a:r>
              <a:rPr lang="uk-UA" sz="3600" kern="12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в  </a:t>
            </a:r>
            <a:r>
              <a:rPr lang="uk-UA" sz="3600" kern="12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закладі дошкільної освіти: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6200" y="1794980"/>
            <a:ext cx="3879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</a:pPr>
            <a:r>
              <a:rPr lang="ru-RU" sz="4000" b="1" kern="1200" dirty="0">
                <a:solidFill>
                  <a:srgbClr val="006666"/>
                </a:solidFill>
                <a:latin typeface="Calibri"/>
                <a:ea typeface="+mn-ea"/>
                <a:cs typeface="+mn-cs"/>
              </a:rPr>
              <a:t>Закони України: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27867" y="2373353"/>
            <a:ext cx="2142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10" dirty="0">
                <a:solidFill>
                  <a:srgbClr val="606060"/>
                </a:solidFill>
                <a:latin typeface="Lucida Sans Unicode"/>
                <a:cs typeface="Lucida Sans Unicode"/>
              </a:rPr>
              <a:t>«Про </a:t>
            </a:r>
            <a:r>
              <a:rPr lang="ru-RU" sz="2400" spc="10" dirty="0" smtClean="0">
                <a:solidFill>
                  <a:srgbClr val="606060"/>
                </a:solidFill>
                <a:latin typeface="Lucida Sans Unicode"/>
                <a:cs typeface="Lucida Sans Unicode"/>
              </a:rPr>
              <a:t>освіту»</a:t>
            </a:r>
            <a:endParaRPr lang="ru-RU" spc="10" dirty="0">
              <a:solidFill>
                <a:srgbClr val="606060"/>
              </a:solidFill>
              <a:latin typeface="Lucida Sans Unicode"/>
              <a:cs typeface="Lucida Sans Unicode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1148489" y="2835018"/>
            <a:ext cx="7578437" cy="2354580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Стаття 53. Права та обов’язки здобувачів освіти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Здобувачі освіти мають право на: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безпечні та нешкідливі умови навчання, утримання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 праці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D7AAAC42-08E3-42F5-BD75-3DBB6700705A}"/>
              </a:ext>
            </a:extLst>
          </p:cNvPr>
          <p:cNvSpPr/>
          <p:nvPr/>
        </p:nvSpPr>
        <p:spPr>
          <a:xfrm>
            <a:off x="9230591" y="2685413"/>
            <a:ext cx="8763000" cy="2504185"/>
          </a:xfrm>
          <a:prstGeom prst="rec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Стаття 54. Права та обов’язки педагогічних, науково-педагогічних і наукових працівників, інших осіб, які залучаються до освітнього процесу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Педагогічні, науково-педагогічні та наукові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працівники мають право на безпечні і нешкідливі умови праці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9927" y="5162714"/>
            <a:ext cx="16161328" cy="549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дошкільну освіту»; 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охорону дитинства»;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охорону праці» 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 Кодекс законів про працю України;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dirty="0">
                <a:solidFill>
                  <a:srgbClr val="003366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 Кодекс Цивільного захисту  України (Стаття 20. 120.)</a:t>
            </a:r>
            <a:endParaRPr lang="ru-RU" sz="2400" dirty="0">
              <a:solidFill>
                <a:srgbClr val="003366"/>
              </a:solidFill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/>
            <a:r>
              <a:rPr lang="uk-UA" sz="2400" dirty="0">
                <a:solidFill>
                  <a:srgbClr val="003366"/>
                </a:solidFill>
              </a:rPr>
              <a:t>          </a:t>
            </a:r>
            <a:r>
              <a:rPr lang="uk-UA" sz="2400" dirty="0" smtClean="0">
                <a:solidFill>
                  <a:srgbClr val="003366"/>
                </a:solidFill>
              </a:rPr>
              <a:t> </a:t>
            </a:r>
            <a:r>
              <a:rPr lang="uk-UA" sz="2400" dirty="0">
                <a:solidFill>
                  <a:srgbClr val="003366"/>
                </a:solidFill>
              </a:rPr>
              <a:t>«Про благоустрій населених пунктів»;</a:t>
            </a:r>
            <a:endParaRPr lang="uk-UA" sz="2400" spc="10" dirty="0">
              <a:solidFill>
                <a:srgbClr val="003366"/>
              </a:solidFill>
              <a:cs typeface="Lucida Sans Unicode"/>
            </a:endParaRP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забезпечення санітарного та епідемічного благополуччя населення»;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використання ядерної енергії та радіаційну безпеку»;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дорожній рух»;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 пожежну безпеку»;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Цивільну оборону України»;</a:t>
            </a:r>
          </a:p>
          <a:p>
            <a:pPr marL="465455" indent="457200" algn="just">
              <a:lnSpc>
                <a:spcPct val="116100"/>
              </a:lnSpc>
            </a:pPr>
            <a:r>
              <a:rPr lang="uk-UA" sz="2400" spc="10" dirty="0">
                <a:solidFill>
                  <a:srgbClr val="003366"/>
                </a:solidFill>
                <a:cs typeface="Lucida Sans Unicode"/>
              </a:rPr>
              <a:t>«Про захист населення і територій від надзвичайних ситуацій техногенного та природного характеру».</a:t>
            </a:r>
          </a:p>
          <a:p>
            <a:pPr marL="465455" indent="457200" algn="just">
              <a:lnSpc>
                <a:spcPct val="116100"/>
              </a:lnSpc>
            </a:pPr>
            <a:endParaRPr lang="uk-UA" sz="1800" spc="10" dirty="0">
              <a:solidFill>
                <a:srgbClr val="60606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661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759134">
            <a:off x="-6566347" y="-2635887"/>
            <a:ext cx="10143755" cy="73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797" y="5942035"/>
            <a:ext cx="10120237" cy="7730398"/>
          </a:xfrm>
          <a:prstGeom prst="rect">
            <a:avLst/>
          </a:prstGeom>
        </p:spPr>
      </p:pic>
      <p:pic>
        <p:nvPicPr>
          <p:cNvPr id="6" name="Google Shape;1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5526" y="0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406" y="0"/>
            <a:ext cx="2670279" cy="2103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7693" y="1577261"/>
            <a:ext cx="13890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07.04.2023 р.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Урядом</a:t>
            </a: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ухвалено  Концепцію 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безпеки закладів освіти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8183" y="2805545"/>
            <a:ext cx="1432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Реалізація Концепції в ЗДО дозволить педагогічним колективам:</a:t>
            </a:r>
          </a:p>
          <a:p>
            <a:endParaRPr lang="uk-UA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розробити стратегію створення безпечного освітнього середовища в ЗДО;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впроваджувати чіткі алгоритми дій у разі небезпеки;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систематизувати навчання для педагогів та дітей щодо дій у різних ситуаціях;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забезпечити комфортне перебування в укриттях та захисних спорудах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учасників освітнього процесу;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запобігати проявам фізичного та психологічного насильства;</a:t>
            </a:r>
          </a:p>
          <a:p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дотримуватися прав і норм фізичної, інформаційної та </a:t>
            </a:r>
            <a:r>
              <a:rPr lang="uk-UA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психо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-соціальної безпеки.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06700">
            <a:off x="10437510" y="3158317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5"/>
          <p:cNvGrpSpPr/>
          <p:nvPr/>
        </p:nvGrpSpPr>
        <p:grpSpPr>
          <a:xfrm>
            <a:off x="-1689610" y="1516803"/>
            <a:ext cx="3379216" cy="3394363"/>
            <a:chOff x="1813" y="0"/>
            <a:chExt cx="809173" cy="812800"/>
          </a:xfrm>
        </p:grpSpPr>
        <p:sp>
          <p:nvSpPr>
            <p:cNvPr id="208" name="Google Shape;208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5"/>
          <p:cNvSpPr/>
          <p:nvPr/>
        </p:nvSpPr>
        <p:spPr>
          <a:xfrm>
            <a:off x="5872094" y="6768988"/>
            <a:ext cx="4570673" cy="4399313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9544" t="-5134" r="-19056" b="513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3" name="Google Shape;213;p5"/>
          <p:cNvGrpSpPr/>
          <p:nvPr/>
        </p:nvGrpSpPr>
        <p:grpSpPr>
          <a:xfrm>
            <a:off x="15054319" y="7509493"/>
            <a:ext cx="764546" cy="767973"/>
            <a:chOff x="1813" y="0"/>
            <a:chExt cx="809173" cy="812800"/>
          </a:xfrm>
        </p:grpSpPr>
        <p:sp>
          <p:nvSpPr>
            <p:cNvPr id="214" name="Google Shape;214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546">
            <a:off x="-78656" y="7835870"/>
            <a:ext cx="2257312" cy="22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85807" y="6340316"/>
            <a:ext cx="2551547" cy="1461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 txBox="1"/>
          <p:nvPr/>
        </p:nvSpPr>
        <p:spPr>
          <a:xfrm>
            <a:off x="1603718" y="284564"/>
            <a:ext cx="1279808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Створення безпечного фізичного простору для перебування учасників освітнього процесу у ЗДО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0" name="Google Shape;14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01800" y="-79077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6238" y="-79077"/>
            <a:ext cx="2676376" cy="21033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4680" y="-79077"/>
            <a:ext cx="2676376" cy="2103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3718" y="2157223"/>
            <a:ext cx="1637948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Показники 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готовності ЗДО  до нового 2023/2024 навчального року в умовах воєнного стану з позиції безпеки учасників освітнього процесу є наступні: </a:t>
            </a:r>
            <a:endParaRPr lang="uk-UA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обов’язкова наявність у закладі укриття, яке відповідає вимогам ДСНС;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систематизований порядок оповіщення учасників освітнього процесу про небезпеку;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чіткі інструкції для персоналу щодо реагування на небезпечні ситуації, загрози, план евакуації;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апробована система навчання та тренування персоналу щодо дій в екстремальних ситуаціях, надання домедичної допомоги всім учасникам освітнього процесу;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безпечна територія та система профілактичних заходів щодо мінної безпеки;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оздоровча спрямованість освітнього процесу.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06700">
            <a:off x="10437510" y="3158317"/>
            <a:ext cx="10143755" cy="737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5"/>
          <p:cNvGrpSpPr/>
          <p:nvPr/>
        </p:nvGrpSpPr>
        <p:grpSpPr>
          <a:xfrm>
            <a:off x="-1689610" y="1516803"/>
            <a:ext cx="3379216" cy="3394363"/>
            <a:chOff x="1813" y="0"/>
            <a:chExt cx="809173" cy="812800"/>
          </a:xfrm>
        </p:grpSpPr>
        <p:sp>
          <p:nvSpPr>
            <p:cNvPr id="208" name="Google Shape;208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5"/>
          <p:cNvSpPr/>
          <p:nvPr/>
        </p:nvSpPr>
        <p:spPr>
          <a:xfrm>
            <a:off x="12703977" y="3572598"/>
            <a:ext cx="4570673" cy="4399313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9544" t="-5134" r="-19056" b="513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3" name="Google Shape;213;p5"/>
          <p:cNvGrpSpPr/>
          <p:nvPr/>
        </p:nvGrpSpPr>
        <p:grpSpPr>
          <a:xfrm>
            <a:off x="15054319" y="7509493"/>
            <a:ext cx="764546" cy="767973"/>
            <a:chOff x="1813" y="0"/>
            <a:chExt cx="809173" cy="812800"/>
          </a:xfrm>
        </p:grpSpPr>
        <p:sp>
          <p:nvSpPr>
            <p:cNvPr id="214" name="Google Shape;214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546">
            <a:off x="-78656" y="7835870"/>
            <a:ext cx="2257312" cy="22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85807" y="6340316"/>
            <a:ext cx="2551547" cy="1461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 txBox="1"/>
          <p:nvPr/>
        </p:nvSpPr>
        <p:spPr>
          <a:xfrm>
            <a:off x="1603718" y="284564"/>
            <a:ext cx="1279808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79646">
                    <a:lumMod val="75000"/>
                  </a:srgbClr>
                </a:solidFill>
              </a:rPr>
              <a:t>Створення безпечного фізичного простору для перебування учасників освітнього процесу у ЗДО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Алгоритм дій керівника </a:t>
            </a:r>
            <a:endParaRPr lang="uk-UA" sz="3200" dirty="0">
              <a:solidFill>
                <a:srgbClr val="0070C0"/>
              </a:solidFill>
            </a:endParaRPr>
          </a:p>
        </p:txBody>
      </p:sp>
      <p:grpSp>
        <p:nvGrpSpPr>
          <p:cNvPr id="65" name="Google Shape;1166;p46"/>
          <p:cNvGrpSpPr/>
          <p:nvPr/>
        </p:nvGrpSpPr>
        <p:grpSpPr>
          <a:xfrm>
            <a:off x="1378959" y="4469113"/>
            <a:ext cx="11325017" cy="1614689"/>
            <a:chOff x="7544079" y="1146998"/>
            <a:chExt cx="1793442" cy="1314569"/>
          </a:xfrm>
        </p:grpSpPr>
        <p:pic>
          <p:nvPicPr>
            <p:cNvPr id="66" name="Google Shape;1167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7544079" y="1146998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168;p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9169180" y="1150977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1169;p46"/>
            <p:cNvSpPr/>
            <p:nvPr/>
          </p:nvSpPr>
          <p:spPr>
            <a:xfrm rot="10800000" flipH="1">
              <a:off x="7698131" y="2221688"/>
              <a:ext cx="1485338" cy="239879"/>
            </a:xfrm>
            <a:custGeom>
              <a:avLst/>
              <a:gdLst/>
              <a:ahLst/>
              <a:cxnLst/>
              <a:rect l="l" t="t" r="r" b="b"/>
              <a:pathLst>
                <a:path w="1870" h="302" extrusionOk="0">
                  <a:moveTo>
                    <a:pt x="0" y="302"/>
                  </a:moveTo>
                  <a:lnTo>
                    <a:pt x="0" y="115"/>
                  </a:lnTo>
                  <a:lnTo>
                    <a:pt x="819" y="115"/>
                  </a:lnTo>
                  <a:lnTo>
                    <a:pt x="935" y="0"/>
                  </a:lnTo>
                  <a:lnTo>
                    <a:pt x="1051" y="115"/>
                  </a:lnTo>
                  <a:lnTo>
                    <a:pt x="1870" y="115"/>
                  </a:lnTo>
                  <a:lnTo>
                    <a:pt x="1870" y="302"/>
                  </a:lnTo>
                  <a:lnTo>
                    <a:pt x="0" y="30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C55A11"/>
                </a:gs>
              </a:gsLst>
              <a:lin ang="0" scaled="0"/>
            </a:gradFill>
            <a:ln>
              <a:noFill/>
            </a:ln>
            <a:effectLst>
              <a:outerShdw blurRad="1143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170;p46"/>
            <p:cNvSpPr/>
            <p:nvPr/>
          </p:nvSpPr>
          <p:spPr>
            <a:xfrm rot="10800000" flipH="1">
              <a:off x="7698131" y="1146998"/>
              <a:ext cx="1485338" cy="1132674"/>
            </a:xfrm>
            <a:custGeom>
              <a:avLst/>
              <a:gdLst/>
              <a:ahLst/>
              <a:cxnLst/>
              <a:rect l="l" t="t" r="r" b="b"/>
              <a:pathLst>
                <a:path w="1870" h="1426" extrusionOk="0">
                  <a:moveTo>
                    <a:pt x="1009" y="73"/>
                  </a:moveTo>
                  <a:lnTo>
                    <a:pt x="935" y="0"/>
                  </a:lnTo>
                  <a:lnTo>
                    <a:pt x="861" y="73"/>
                  </a:lnTo>
                  <a:lnTo>
                    <a:pt x="0" y="73"/>
                  </a:lnTo>
                  <a:lnTo>
                    <a:pt x="0" y="1426"/>
                  </a:lnTo>
                  <a:lnTo>
                    <a:pt x="1870" y="1426"/>
                  </a:lnTo>
                  <a:lnTo>
                    <a:pt x="1870" y="73"/>
                  </a:lnTo>
                  <a:lnTo>
                    <a:pt x="1009" y="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50800" dir="54000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171;p46"/>
            <p:cNvSpPr/>
            <p:nvPr/>
          </p:nvSpPr>
          <p:spPr>
            <a:xfrm>
              <a:off x="7914951" y="1160501"/>
              <a:ext cx="46069" cy="452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0" y="57"/>
                  </a:move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172;p46"/>
            <p:cNvSpPr/>
            <p:nvPr/>
          </p:nvSpPr>
          <p:spPr>
            <a:xfrm>
              <a:off x="8336724" y="1287589"/>
              <a:ext cx="645765" cy="45275"/>
            </a:xfrm>
            <a:custGeom>
              <a:avLst/>
              <a:gdLst/>
              <a:ahLst/>
              <a:cxnLst/>
              <a:rect l="l" t="t" r="r" b="b"/>
              <a:pathLst>
                <a:path w="813" h="57" extrusionOk="0">
                  <a:moveTo>
                    <a:pt x="813" y="0"/>
                  </a:moveTo>
                  <a:lnTo>
                    <a:pt x="813" y="57"/>
                  </a:lnTo>
                  <a:lnTo>
                    <a:pt x="0" y="57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1159;p46"/>
          <p:cNvGrpSpPr/>
          <p:nvPr/>
        </p:nvGrpSpPr>
        <p:grpSpPr>
          <a:xfrm>
            <a:off x="1378959" y="8205468"/>
            <a:ext cx="11325018" cy="1572487"/>
            <a:chOff x="7544079" y="1146998"/>
            <a:chExt cx="1793442" cy="1314569"/>
          </a:xfrm>
        </p:grpSpPr>
        <p:pic>
          <p:nvPicPr>
            <p:cNvPr id="73" name="Google Shape;1160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7544079" y="1146998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1161;p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9169180" y="1150977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1162;p46"/>
            <p:cNvSpPr/>
            <p:nvPr/>
          </p:nvSpPr>
          <p:spPr>
            <a:xfrm rot="10800000" flipH="1">
              <a:off x="7698131" y="2221688"/>
              <a:ext cx="1485338" cy="239879"/>
            </a:xfrm>
            <a:custGeom>
              <a:avLst/>
              <a:gdLst/>
              <a:ahLst/>
              <a:cxnLst/>
              <a:rect l="l" t="t" r="r" b="b"/>
              <a:pathLst>
                <a:path w="1870" h="302" extrusionOk="0">
                  <a:moveTo>
                    <a:pt x="0" y="302"/>
                  </a:moveTo>
                  <a:lnTo>
                    <a:pt x="0" y="115"/>
                  </a:lnTo>
                  <a:lnTo>
                    <a:pt x="819" y="115"/>
                  </a:lnTo>
                  <a:lnTo>
                    <a:pt x="935" y="0"/>
                  </a:lnTo>
                  <a:lnTo>
                    <a:pt x="1051" y="115"/>
                  </a:lnTo>
                  <a:lnTo>
                    <a:pt x="1870" y="115"/>
                  </a:lnTo>
                  <a:lnTo>
                    <a:pt x="1870" y="302"/>
                  </a:lnTo>
                  <a:lnTo>
                    <a:pt x="0" y="302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7B7B7B"/>
                </a:gs>
              </a:gsLst>
              <a:lin ang="0" scaled="0"/>
            </a:gradFill>
            <a:ln>
              <a:noFill/>
            </a:ln>
            <a:effectLst>
              <a:outerShdw blurRad="1143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163;p46"/>
            <p:cNvSpPr/>
            <p:nvPr/>
          </p:nvSpPr>
          <p:spPr>
            <a:xfrm rot="10800000" flipH="1">
              <a:off x="7698131" y="1146998"/>
              <a:ext cx="1485338" cy="1132674"/>
            </a:xfrm>
            <a:custGeom>
              <a:avLst/>
              <a:gdLst/>
              <a:ahLst/>
              <a:cxnLst/>
              <a:rect l="l" t="t" r="r" b="b"/>
              <a:pathLst>
                <a:path w="1870" h="1426" extrusionOk="0">
                  <a:moveTo>
                    <a:pt x="1009" y="73"/>
                  </a:moveTo>
                  <a:lnTo>
                    <a:pt x="935" y="0"/>
                  </a:lnTo>
                  <a:lnTo>
                    <a:pt x="861" y="73"/>
                  </a:lnTo>
                  <a:lnTo>
                    <a:pt x="0" y="73"/>
                  </a:lnTo>
                  <a:lnTo>
                    <a:pt x="0" y="1426"/>
                  </a:lnTo>
                  <a:lnTo>
                    <a:pt x="1870" y="1426"/>
                  </a:lnTo>
                  <a:lnTo>
                    <a:pt x="1870" y="73"/>
                  </a:lnTo>
                  <a:lnTo>
                    <a:pt x="1009" y="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50800" dir="54000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164;p46"/>
            <p:cNvSpPr/>
            <p:nvPr/>
          </p:nvSpPr>
          <p:spPr>
            <a:xfrm>
              <a:off x="7914951" y="1160501"/>
              <a:ext cx="46069" cy="452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0" y="57"/>
                  </a:move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165;p46"/>
            <p:cNvSpPr/>
            <p:nvPr/>
          </p:nvSpPr>
          <p:spPr>
            <a:xfrm>
              <a:off x="8336724" y="1287589"/>
              <a:ext cx="645765" cy="45275"/>
            </a:xfrm>
            <a:custGeom>
              <a:avLst/>
              <a:gdLst/>
              <a:ahLst/>
              <a:cxnLst/>
              <a:rect l="l" t="t" r="r" b="b"/>
              <a:pathLst>
                <a:path w="813" h="57" extrusionOk="0">
                  <a:moveTo>
                    <a:pt x="813" y="0"/>
                  </a:moveTo>
                  <a:lnTo>
                    <a:pt x="813" y="57"/>
                  </a:lnTo>
                  <a:lnTo>
                    <a:pt x="0" y="57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1152;p46"/>
          <p:cNvGrpSpPr/>
          <p:nvPr/>
        </p:nvGrpSpPr>
        <p:grpSpPr>
          <a:xfrm>
            <a:off x="1378959" y="2148396"/>
            <a:ext cx="11407772" cy="1839001"/>
            <a:chOff x="7544079" y="1146998"/>
            <a:chExt cx="1793442" cy="1314569"/>
          </a:xfrm>
        </p:grpSpPr>
        <p:pic>
          <p:nvPicPr>
            <p:cNvPr id="83" name="Google Shape;1153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7544079" y="1146998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1154;p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9169180" y="1150977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1155;p46"/>
            <p:cNvSpPr/>
            <p:nvPr/>
          </p:nvSpPr>
          <p:spPr>
            <a:xfrm rot="10800000" flipH="1">
              <a:off x="7698131" y="2221688"/>
              <a:ext cx="1485338" cy="239879"/>
            </a:xfrm>
            <a:custGeom>
              <a:avLst/>
              <a:gdLst/>
              <a:ahLst/>
              <a:cxnLst/>
              <a:rect l="l" t="t" r="r" b="b"/>
              <a:pathLst>
                <a:path w="1870" h="302" extrusionOk="0">
                  <a:moveTo>
                    <a:pt x="0" y="302"/>
                  </a:moveTo>
                  <a:lnTo>
                    <a:pt x="0" y="115"/>
                  </a:lnTo>
                  <a:lnTo>
                    <a:pt x="819" y="115"/>
                  </a:lnTo>
                  <a:lnTo>
                    <a:pt x="935" y="0"/>
                  </a:lnTo>
                  <a:lnTo>
                    <a:pt x="1051" y="115"/>
                  </a:lnTo>
                  <a:lnTo>
                    <a:pt x="1870" y="115"/>
                  </a:lnTo>
                  <a:lnTo>
                    <a:pt x="1870" y="302"/>
                  </a:lnTo>
                  <a:lnTo>
                    <a:pt x="0" y="30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2F5496"/>
                </a:gs>
              </a:gsLst>
              <a:lin ang="0" scaled="0"/>
            </a:gradFill>
            <a:ln>
              <a:noFill/>
            </a:ln>
            <a:effectLst>
              <a:outerShdw blurRad="1143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156;p46"/>
            <p:cNvSpPr/>
            <p:nvPr/>
          </p:nvSpPr>
          <p:spPr>
            <a:xfrm rot="10800000" flipH="1">
              <a:off x="7698131" y="1146998"/>
              <a:ext cx="1485338" cy="1132674"/>
            </a:xfrm>
            <a:custGeom>
              <a:avLst/>
              <a:gdLst/>
              <a:ahLst/>
              <a:cxnLst/>
              <a:rect l="l" t="t" r="r" b="b"/>
              <a:pathLst>
                <a:path w="1870" h="1426" extrusionOk="0">
                  <a:moveTo>
                    <a:pt x="1009" y="73"/>
                  </a:moveTo>
                  <a:lnTo>
                    <a:pt x="935" y="0"/>
                  </a:lnTo>
                  <a:lnTo>
                    <a:pt x="861" y="73"/>
                  </a:lnTo>
                  <a:lnTo>
                    <a:pt x="0" y="73"/>
                  </a:lnTo>
                  <a:lnTo>
                    <a:pt x="0" y="1426"/>
                  </a:lnTo>
                  <a:lnTo>
                    <a:pt x="1870" y="1426"/>
                  </a:lnTo>
                  <a:lnTo>
                    <a:pt x="1870" y="73"/>
                  </a:lnTo>
                  <a:lnTo>
                    <a:pt x="1009" y="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50800" dir="54000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157;p46"/>
            <p:cNvSpPr/>
            <p:nvPr/>
          </p:nvSpPr>
          <p:spPr>
            <a:xfrm>
              <a:off x="7914951" y="1160501"/>
              <a:ext cx="46069" cy="452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0" y="57"/>
                  </a:move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158;p46"/>
            <p:cNvSpPr/>
            <p:nvPr/>
          </p:nvSpPr>
          <p:spPr>
            <a:xfrm>
              <a:off x="8336724" y="1287589"/>
              <a:ext cx="645765" cy="45275"/>
            </a:xfrm>
            <a:custGeom>
              <a:avLst/>
              <a:gdLst/>
              <a:ahLst/>
              <a:cxnLst/>
              <a:rect l="l" t="t" r="r" b="b"/>
              <a:pathLst>
                <a:path w="813" h="57" extrusionOk="0">
                  <a:moveTo>
                    <a:pt x="813" y="0"/>
                  </a:moveTo>
                  <a:lnTo>
                    <a:pt x="813" y="57"/>
                  </a:lnTo>
                  <a:lnTo>
                    <a:pt x="0" y="57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1152;p46"/>
          <p:cNvGrpSpPr/>
          <p:nvPr/>
        </p:nvGrpSpPr>
        <p:grpSpPr>
          <a:xfrm>
            <a:off x="1378960" y="6190536"/>
            <a:ext cx="11254732" cy="1751502"/>
            <a:chOff x="7544079" y="1146998"/>
            <a:chExt cx="1793442" cy="1314569"/>
          </a:xfrm>
        </p:grpSpPr>
        <p:pic>
          <p:nvPicPr>
            <p:cNvPr id="90" name="Google Shape;1153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7544079" y="1146998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1154;p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9169180" y="1150977"/>
              <a:ext cx="168341" cy="1212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1155;p46"/>
            <p:cNvSpPr/>
            <p:nvPr/>
          </p:nvSpPr>
          <p:spPr>
            <a:xfrm rot="10800000" flipH="1">
              <a:off x="7698131" y="2221688"/>
              <a:ext cx="1485338" cy="239879"/>
            </a:xfrm>
            <a:custGeom>
              <a:avLst/>
              <a:gdLst/>
              <a:ahLst/>
              <a:cxnLst/>
              <a:rect l="l" t="t" r="r" b="b"/>
              <a:pathLst>
                <a:path w="1870" h="302" extrusionOk="0">
                  <a:moveTo>
                    <a:pt x="0" y="302"/>
                  </a:moveTo>
                  <a:lnTo>
                    <a:pt x="0" y="115"/>
                  </a:lnTo>
                  <a:lnTo>
                    <a:pt x="819" y="115"/>
                  </a:lnTo>
                  <a:lnTo>
                    <a:pt x="935" y="0"/>
                  </a:lnTo>
                  <a:lnTo>
                    <a:pt x="1051" y="115"/>
                  </a:lnTo>
                  <a:lnTo>
                    <a:pt x="1870" y="115"/>
                  </a:lnTo>
                  <a:lnTo>
                    <a:pt x="1870" y="302"/>
                  </a:lnTo>
                  <a:lnTo>
                    <a:pt x="0" y="30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2F5496"/>
                </a:gs>
              </a:gsLst>
              <a:lin ang="0" scaled="0"/>
            </a:gradFill>
            <a:ln>
              <a:noFill/>
            </a:ln>
            <a:effectLst>
              <a:outerShdw blurRad="1143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156;p46"/>
            <p:cNvSpPr/>
            <p:nvPr/>
          </p:nvSpPr>
          <p:spPr>
            <a:xfrm rot="10800000" flipH="1">
              <a:off x="7698131" y="1146998"/>
              <a:ext cx="1485338" cy="1132674"/>
            </a:xfrm>
            <a:custGeom>
              <a:avLst/>
              <a:gdLst/>
              <a:ahLst/>
              <a:cxnLst/>
              <a:rect l="l" t="t" r="r" b="b"/>
              <a:pathLst>
                <a:path w="1870" h="1426" extrusionOk="0">
                  <a:moveTo>
                    <a:pt x="1009" y="73"/>
                  </a:moveTo>
                  <a:lnTo>
                    <a:pt x="935" y="0"/>
                  </a:lnTo>
                  <a:lnTo>
                    <a:pt x="861" y="73"/>
                  </a:lnTo>
                  <a:lnTo>
                    <a:pt x="0" y="73"/>
                  </a:lnTo>
                  <a:lnTo>
                    <a:pt x="0" y="1426"/>
                  </a:lnTo>
                  <a:lnTo>
                    <a:pt x="1870" y="1426"/>
                  </a:lnTo>
                  <a:lnTo>
                    <a:pt x="1870" y="73"/>
                  </a:lnTo>
                  <a:lnTo>
                    <a:pt x="1009" y="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50800" dir="5400000" sx="96000" sy="96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157;p46"/>
            <p:cNvSpPr/>
            <p:nvPr/>
          </p:nvSpPr>
          <p:spPr>
            <a:xfrm>
              <a:off x="7914951" y="1160501"/>
              <a:ext cx="46069" cy="452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0" y="57"/>
                  </a:move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58;p46"/>
            <p:cNvSpPr/>
            <p:nvPr/>
          </p:nvSpPr>
          <p:spPr>
            <a:xfrm>
              <a:off x="8336724" y="1287589"/>
              <a:ext cx="645765" cy="45275"/>
            </a:xfrm>
            <a:custGeom>
              <a:avLst/>
              <a:gdLst/>
              <a:ahLst/>
              <a:cxnLst/>
              <a:rect l="l" t="t" r="r" b="b"/>
              <a:pathLst>
                <a:path w="813" h="57" extrusionOk="0">
                  <a:moveTo>
                    <a:pt x="813" y="0"/>
                  </a:moveTo>
                  <a:lnTo>
                    <a:pt x="813" y="57"/>
                  </a:lnTo>
                  <a:lnTo>
                    <a:pt x="0" y="57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321169" y="263065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1</a:t>
            </a:r>
            <a:endParaRPr lang="ru-RU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421489" y="8518805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4</a:t>
            </a:r>
            <a:endParaRPr lang="ru-RU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2162268" y="644746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 3</a:t>
            </a:r>
            <a:endParaRPr lang="ru-RU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2245002" y="4536211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2</a:t>
            </a:r>
            <a:endParaRPr lang="ru-RU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692488" y="2433710"/>
            <a:ext cx="922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Видача НАКАЗУ «Про підготовку  ЗДО</a:t>
            </a:r>
          </a:p>
          <a:p>
            <a:pPr algn="ctr"/>
            <a:r>
              <a:rPr lang="uk-UA" sz="2800" dirty="0" smtClean="0"/>
              <a:t> до нового навчального року»</a:t>
            </a:r>
            <a:endParaRPr lang="uk-UA" sz="2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755079" y="3939526"/>
            <a:ext cx="900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Розроблення та затвердження                          ПЛАНУ ЗАХОДІВ щодо підготовки приміщень закладу освіти до нового навчального року та опалювального сезону</a:t>
            </a:r>
            <a:endParaRPr lang="uk-UA" sz="2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525174" y="6187330"/>
            <a:ext cx="7065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Створення постійно діючої технічної комісії з обстеження приміщень у ЗДО</a:t>
            </a:r>
            <a:endParaRPr lang="uk-UA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971928" y="7801656"/>
            <a:ext cx="8641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Складання відповідною комісією:</a:t>
            </a:r>
          </a:p>
          <a:p>
            <a:pPr algn="ctr"/>
            <a:r>
              <a:rPr lang="uk-UA" sz="2800" dirty="0" smtClean="0"/>
              <a:t>актів- обстежень приміщень та інженерних комунікацій закладу освіти, актів-дозволів на введення їх в експлуатацію </a:t>
            </a:r>
            <a:endParaRPr lang="uk-UA" sz="2800" b="1" dirty="0"/>
          </a:p>
        </p:txBody>
      </p:sp>
      <p:pic>
        <p:nvPicPr>
          <p:cNvPr id="50" name="Google Shape;14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01800" y="-79077"/>
            <a:ext cx="1382880" cy="19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238" y="-79077"/>
            <a:ext cx="2676376" cy="21033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84680" y="-79077"/>
            <a:ext cx="267637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1564</Words>
  <Application>Microsoft Office PowerPoint</Application>
  <PresentationFormat>Произвольный</PresentationFormat>
  <Paragraphs>208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Cambria</vt:lpstr>
      <vt:lpstr>Open Sans</vt:lpstr>
      <vt:lpstr>innerspaceBold</vt:lpstr>
      <vt:lpstr>Arial</vt:lpstr>
      <vt:lpstr>Wingdings</vt:lpstr>
      <vt:lpstr>Poppins</vt:lpstr>
      <vt:lpstr>Calibri</vt:lpstr>
      <vt:lpstr>Raleway Black</vt:lpstr>
      <vt:lpstr>Arial Black</vt:lpstr>
      <vt:lpstr>Times New Roman</vt:lpstr>
      <vt:lpstr>Lucida Sans Unicode</vt:lpstr>
      <vt:lpstr>innerspace</vt:lpstr>
      <vt:lpstr>Courier New</vt:lpstr>
      <vt:lpstr>Nunito</vt:lpstr>
      <vt:lpstr>Symbol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КОМПОНЕНТИ  СТВОРЕННЯ БЕЗПЕЧНОГО ОСВІТНЬОГО ПРОСТОРУ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Облаштування безпечного укриття в закладі дошкільної освіти </vt:lpstr>
      <vt:lpstr>Презентация PowerPoint</vt:lpstr>
      <vt:lpstr>було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Рекомендації для дорослих (педагогів та батьків)  щодо психолого-педагогічного супроводу дітей дошкільного віку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170</cp:revision>
  <dcterms:modified xsi:type="dcterms:W3CDTF">2023-06-29T21:22:47Z</dcterms:modified>
</cp:coreProperties>
</file>