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9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schenko V.O." initials="MV" lastIdx="0" clrIdx="0">
    <p:extLst>
      <p:ext uri="{19B8F6BF-5375-455C-9EA6-DF929625EA0E}">
        <p15:presenceInfo xmlns:p15="http://schemas.microsoft.com/office/powerpoint/2012/main" userId="Mischenko V.O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9FDCF"/>
    <a:srgbClr val="C7D262"/>
    <a:srgbClr val="E5EBF7"/>
    <a:srgbClr val="DAE3F3"/>
    <a:srgbClr val="FFCCCC"/>
    <a:srgbClr val="FFB3B5"/>
    <a:srgbClr val="FF7C8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75" autoAdjust="0"/>
  </p:normalViewPr>
  <p:slideViewPr>
    <p:cSldViewPr snapToGrid="0" snapToObjects="1">
      <p:cViewPr varScale="1">
        <p:scale>
          <a:sx n="98" d="100"/>
          <a:sy n="98" d="100"/>
        </p:scale>
        <p:origin x="84" y="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1EA47-D924-E24C-BACD-76826496F4FA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6621-A2FB-4B4F-B5A2-A2C59971A5C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8920-7FB3-4C21-9C9D-D0031EE45F78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871E-0D38-4E6F-9BE6-FB793AEB2C08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15DF3-77EA-4F73-8B9A-CF520DBF9699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7314-E0AC-4CD0-899F-2BD58F11E196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1D2F-0BE1-4A8D-9BAE-1302B4D571DB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02F1-D32D-43E6-B35E-1DE915CFDBE2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044C-DE79-4348-93A2-8F0299E0FB5B}" type="datetime1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E9AD-4F0F-4D92-858F-DD8B70FE9A6F}" type="datetime1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F3EB-82D2-471B-8F3B-4CB856A7A9EA}" type="datetime1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54F3-9803-42FE-8571-26ECC18B8ED7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FA57-C2B1-4102-958B-F2F2468ACA20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5FAB-DA23-4A20-BB78-B199BF15065A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7D77-901A-3642-843D-2FAAB87BAC8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1471" y="-1179628"/>
            <a:ext cx="14398366" cy="93566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48203" y="5179954"/>
            <a:ext cx="10427712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aseline="30000" dirty="0" smtClean="0">
                <a:latin typeface="Microtype" pitchFamily="2" charset="-52"/>
                <a:cs typeface="Arial" pitchFamily="34" charset="0"/>
              </a:rPr>
              <a:t>Віталій</a:t>
            </a:r>
            <a:r>
              <a:rPr lang="uk-UA" sz="2800" dirty="0" smtClean="0">
                <a:latin typeface="Microtype" pitchFamily="2" charset="-52"/>
                <a:cs typeface="Arial" pitchFamily="34" charset="0"/>
              </a:rPr>
              <a:t> </a:t>
            </a:r>
            <a:r>
              <a:rPr lang="uk-UA" sz="2800" baseline="30000" dirty="0" smtClean="0">
                <a:latin typeface="Microtype" pitchFamily="2" charset="-52"/>
                <a:cs typeface="Arial" pitchFamily="34" charset="0"/>
              </a:rPr>
              <a:t>Міщенко, </a:t>
            </a:r>
            <a:br>
              <a:rPr lang="uk-UA" sz="2800" baseline="30000" dirty="0" smtClean="0">
                <a:latin typeface="Microtype" pitchFamily="2" charset="-52"/>
                <a:cs typeface="Arial" pitchFamily="34" charset="0"/>
              </a:rPr>
            </a:br>
            <a:r>
              <a:rPr lang="uk-UA" sz="2800" baseline="30000" dirty="0" smtClean="0">
                <a:latin typeface="Microtype" pitchFamily="2" charset="-52"/>
                <a:cs typeface="Arial" pitchFamily="34" charset="0"/>
              </a:rPr>
              <a:t>головний </a:t>
            </a:r>
            <a:r>
              <a:rPr lang="uk-UA" sz="2800" baseline="30000" dirty="0">
                <a:latin typeface="Microtype" pitchFamily="2" charset="-52"/>
                <a:cs typeface="Arial" pitchFamily="34" charset="0"/>
              </a:rPr>
              <a:t>спеціаліст </a:t>
            </a:r>
            <a:r>
              <a:rPr lang="uk-UA" sz="2800" baseline="30000" dirty="0" smtClean="0">
                <a:latin typeface="Microtype" pitchFamily="2" charset="-52"/>
                <a:cs typeface="Arial" pitchFamily="34" charset="0"/>
              </a:rPr>
              <a:t>сектору мобілізаційної роботи</a:t>
            </a:r>
            <a:r>
              <a:rPr lang="uk-UA" sz="2800" baseline="30000" dirty="0">
                <a:latin typeface="Microtype" pitchFamily="2" charset="-52"/>
                <a:cs typeface="Arial" pitchFamily="34" charset="0"/>
              </a:rPr>
              <a:t>, цивільного захисту та безпеки життєдіяльності Міністерства освіти і науки </a:t>
            </a:r>
            <a:r>
              <a:rPr lang="uk-UA" sz="2800" baseline="30000" dirty="0" smtClean="0">
                <a:latin typeface="Microtype" pitchFamily="2" charset="-52"/>
                <a:cs typeface="Arial" pitchFamily="34" charset="0"/>
              </a:rPr>
              <a:t>України</a:t>
            </a:r>
          </a:p>
          <a:p>
            <a:endParaRPr lang="uk-UA" sz="2800" baseline="30000" dirty="0" smtClean="0">
              <a:latin typeface="Microtype" pitchFamily="2" charset="-52"/>
              <a:cs typeface="Arial" pitchFamily="34" charset="0"/>
            </a:endParaRPr>
          </a:p>
          <a:p>
            <a:r>
              <a:rPr lang="uk-UA" sz="2800" baseline="30000" dirty="0" smtClean="0">
                <a:latin typeface="Microtype" pitchFamily="2" charset="-52"/>
                <a:cs typeface="Arial" pitchFamily="34" charset="0"/>
              </a:rPr>
              <a:t>Жовтень 2018</a:t>
            </a:r>
            <a:endParaRPr lang="uk-UA" sz="28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15358" y="1750262"/>
            <a:ext cx="83542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baseline="30000" dirty="0" smtClean="0">
                <a:latin typeface="Innerspace" pitchFamily="2" charset="-52"/>
                <a:cs typeface="Arial" pitchFamily="34" charset="0"/>
              </a:rPr>
              <a:t>Законодавче</a:t>
            </a:r>
            <a:r>
              <a:rPr lang="uk-UA" sz="6000" b="1" dirty="0" smtClean="0">
                <a:latin typeface="Innerspace" pitchFamily="2" charset="-52"/>
                <a:cs typeface="Arial" pitchFamily="34" charset="0"/>
              </a:rPr>
              <a:t> </a:t>
            </a:r>
            <a:r>
              <a:rPr lang="uk-UA" sz="6000" b="1" baseline="30000" dirty="0" smtClean="0">
                <a:latin typeface="Innerspace" pitchFamily="2" charset="-52"/>
                <a:cs typeface="Arial" pitchFamily="34" charset="0"/>
              </a:rPr>
              <a:t>підґрунтя </a:t>
            </a:r>
            <a:r>
              <a:rPr lang="uk-UA" sz="6000" b="1" baseline="30000" dirty="0">
                <a:latin typeface="Innerspace" pitchFamily="2" charset="-52"/>
                <a:cs typeface="Arial" pitchFamily="34" charset="0"/>
              </a:rPr>
              <a:t>для </a:t>
            </a:r>
            <a:r>
              <a:rPr lang="uk-UA" sz="6000" b="1" baseline="30000" dirty="0" smtClean="0">
                <a:latin typeface="Innerspace" pitchFamily="2" charset="-52"/>
                <a:cs typeface="Arial" pitchFamily="34" charset="0"/>
              </a:rPr>
              <a:t>організації роботи з питань цивільного захисту, пожежної безпеки та охорони праці в закладах освіти</a:t>
            </a:r>
            <a:endParaRPr lang="uk-UA" sz="6000" b="1" baseline="30000" dirty="0">
              <a:latin typeface="Innerspace" pitchFamily="2" charset="-52"/>
              <a:cs typeface="Arial" pitchFamily="34" charset="0"/>
            </a:endParaRPr>
          </a:p>
        </p:txBody>
      </p:sp>
      <p:pic>
        <p:nvPicPr>
          <p:cNvPr id="24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01" y="503268"/>
            <a:ext cx="4000426" cy="7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2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у сфері цивільного захисту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10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9073" y="1410150"/>
            <a:ext cx="3753637" cy="2246769"/>
          </a:xfrm>
          <a:prstGeom prst="rect">
            <a:avLst/>
          </a:prstGeom>
          <a:gradFill>
            <a:gsLst>
              <a:gs pos="0">
                <a:srgbClr val="F9FDCF"/>
              </a:gs>
              <a:gs pos="84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внутрішніх справ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затвердження </a:t>
            </a:r>
            <a:r>
              <a:rPr lang="uk-UA" sz="1200" b="1" dirty="0">
                <a:latin typeface="e-Ukraine Head Light" panose="00000400000000000000" pitchFamily="50" charset="-52"/>
              </a:rPr>
              <a:t>Правил техногенної безпеки»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 smtClean="0">
                <a:latin typeface="e-Ukraine Head Light" panose="00000400000000000000" pitchFamily="50" charset="-52"/>
              </a:rPr>
              <a:t>від 05.11.2018 </a:t>
            </a:r>
            <a:r>
              <a:rPr lang="uk-UA" sz="1200" dirty="0">
                <a:latin typeface="e-Ukraine Head Light" panose="00000400000000000000" pitchFamily="50" charset="-52"/>
              </a:rPr>
              <a:t>№ 879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970" y="1517813"/>
            <a:ext cx="335842" cy="4685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155147" y="1410150"/>
            <a:ext cx="3881927" cy="2246769"/>
          </a:xfrm>
          <a:prstGeom prst="rect">
            <a:avLst/>
          </a:prstGeom>
          <a:gradFill>
            <a:gsLst>
              <a:gs pos="0">
                <a:srgbClr val="F9FDCF"/>
              </a:gs>
              <a:gs pos="85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внутрішніх справ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Класифікаційних ознак надзвичайних ситуацій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06.08.2018 № 658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89" y="1517813"/>
            <a:ext cx="335842" cy="468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129511" y="1410150"/>
            <a:ext cx="3881927" cy="2215991"/>
          </a:xfrm>
          <a:prstGeom prst="rect">
            <a:avLst/>
          </a:prstGeom>
          <a:gradFill>
            <a:gsLst>
              <a:gs pos="0">
                <a:srgbClr val="F9FDCF"/>
              </a:gs>
              <a:gs pos="84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>
                <a:latin typeface="e-Ukraine Head Light" panose="00000400000000000000" pitchFamily="50" charset="-52"/>
              </a:rPr>
              <a:t>Держспоживстандарту 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Національний класифікатор України «Класифікатор надзвичайних ситуацій ДК 019:2010» 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11.10.2010 № 457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54" y="1517813"/>
            <a:ext cx="335842" cy="468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171217" y="3872245"/>
            <a:ext cx="6322979" cy="2616101"/>
          </a:xfrm>
          <a:prstGeom prst="rect">
            <a:avLst/>
          </a:prstGeom>
          <a:gradFill>
            <a:gsLst>
              <a:gs pos="0">
                <a:srgbClr val="F9FDCF"/>
              </a:gs>
              <a:gs pos="84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>
                <a:latin typeface="e-Ukraine Head Light" panose="00000400000000000000" pitchFamily="50" charset="-52"/>
              </a:rPr>
              <a:t>Міністерства  регіонального розвитку, будівництва та житлово-комунального господарства  України</a:t>
            </a: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>
                <a:latin typeface="e-Ukraine Head Light" panose="00000400000000000000" pitchFamily="50" charset="-52"/>
              </a:rPr>
              <a:t>Державний стандарт України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ДСТУ </a:t>
            </a:r>
            <a:r>
              <a:rPr lang="uk-UA" sz="1200" b="1" dirty="0">
                <a:latin typeface="e-Ukraine Head Light" panose="00000400000000000000" pitchFamily="50" charset="-52"/>
              </a:rPr>
              <a:t>Б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В.1.1-36:2016</a:t>
            </a: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 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>
                <a:latin typeface="e-Ukraine Head Light" panose="00000400000000000000" pitchFamily="50" charset="-52"/>
              </a:rPr>
              <a:t>«Визначення категорій приміщень, будинків та зовнішніх установок за </a:t>
            </a:r>
            <a:r>
              <a:rPr lang="uk-UA" sz="1200" b="1" dirty="0" err="1">
                <a:latin typeface="e-Ukraine Head Light" panose="00000400000000000000" pitchFamily="50" charset="-52"/>
              </a:rPr>
              <a:t>вибухопожежною</a:t>
            </a:r>
            <a:r>
              <a:rPr lang="uk-UA" sz="1200" b="1" dirty="0">
                <a:latin typeface="e-Ukraine Head Light" panose="00000400000000000000" pitchFamily="50" charset="-52"/>
              </a:rPr>
              <a:t> та пожежною небезпекою»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15.06.2016 № 158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785" y="3979908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у сфері цивільного захисту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11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095" y="1410150"/>
            <a:ext cx="3472774" cy="3354765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Положення про функціональну підсистему навчання дітей дошкільного віку, учнів та студентів діям у надзвичайних ситуаціях (з питань безпеки життєдіяльності) єдиної державної системи цивільного захисту»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21.11.2016 № 1400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151" y="1520359"/>
            <a:ext cx="335842" cy="4685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92013" y="1410150"/>
            <a:ext cx="3531373" cy="2985433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Табеля термінових та строкових донесень Міністерства освіти і науки України з питань цивільного захисту, охорони праці та безпеки життєдіяльності»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11.08.2020 № 1037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778" y="1512951"/>
            <a:ext cx="335842" cy="4685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45149" y="1402742"/>
            <a:ext cx="4591455" cy="221599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плану основних заходів цивільного захисту Міністерства освіти і науки України  на 2023 рік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18.05.2023 № 589 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519" y="1512951"/>
            <a:ext cx="335842" cy="4685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745149" y="3821374"/>
            <a:ext cx="4591455" cy="2400657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зведеного переліку закладів вищої освіти Міністерства освіти і науки України, що віднесені до категорій цивільного захисту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17.01.2022 № 33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519" y="3927083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навчання та перевірки знань посадових осіб з питань охорони праці та безпеки життєдіяльності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12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42553" y="1420754"/>
            <a:ext cx="9129472" cy="1867195"/>
          </a:xfrm>
          <a:prstGeom prst="roundRect">
            <a:avLst/>
          </a:prstGeom>
          <a:solidFill>
            <a:srgbClr val="E5EBF7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Стаття 18.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 Навчання з питань охорони праці</a:t>
            </a:r>
          </a:p>
          <a:p>
            <a:pPr algn="just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   Працівники під час прийняття на роботу і в процесі роботи повинні проходити за рахунок роботодавця інструктаж, навчання з питань охорони праці, з надання першої медичної допомоги потерпілим від нещасних випадків і правил поведінки у разі виникнення аварії.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   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Порядок проведення навчання та перевірки знань посадових осіб з питань охорони праці визначається типовим положенням, що затверджується центральним органом виконавчої влади, що забезпечує формування державної політики у сфері охорони праці.</a:t>
            </a:r>
          </a:p>
          <a:p>
            <a:pPr algn="just"/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    </a:t>
            </a:r>
            <a:r>
              <a:rPr lang="uk-UA" sz="1200" b="1" dirty="0">
                <a:solidFill>
                  <a:srgbClr val="FF0000"/>
                </a:solidFill>
                <a:latin typeface="e-Ukraine Head Light" panose="00000400000000000000" pitchFamily="50" charset="-52"/>
              </a:rPr>
              <a:t>Не допускаються до роботи 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працівники, у тому числі посадові особи, які не пройшли навчання, інструктаж і перевірку знань з охорони праці.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770" y="1415901"/>
            <a:ext cx="2719764" cy="21544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Закон </a:t>
            </a:r>
            <a:r>
              <a:rPr lang="uk-UA" sz="1400" b="1" dirty="0">
                <a:latin typeface="e-Ukraine Head Light" panose="00000400000000000000" pitchFamily="50" charset="-52"/>
              </a:rPr>
              <a:t>України</a:t>
            </a: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400" b="1" dirty="0">
                <a:latin typeface="e-Ukraine Head Light" panose="00000400000000000000" pitchFamily="50" charset="-52"/>
              </a:rPr>
              <a:t>Про охорону праці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ru-RU" sz="1400" dirty="0">
                <a:latin typeface="e-Ukraine Head Light" panose="00000400000000000000" pitchFamily="50" charset="-52"/>
              </a:rPr>
              <a:t>14 </a:t>
            </a:r>
            <a:r>
              <a:rPr lang="uk-UA" sz="1400" dirty="0">
                <a:latin typeface="e-Ukraine Head Light" panose="00000400000000000000" pitchFamily="50" charset="-52"/>
              </a:rPr>
              <a:t>жовтня</a:t>
            </a:r>
            <a:r>
              <a:rPr lang="ru-RU" sz="1400" dirty="0">
                <a:latin typeface="e-Ukraine Head Light" panose="00000400000000000000" pitchFamily="50" charset="-52"/>
              </a:rPr>
              <a:t> 1992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</a:t>
            </a:r>
            <a:r>
              <a:rPr lang="ru-RU" sz="1400" dirty="0" smtClean="0">
                <a:latin typeface="e-Ukraine Head Light" panose="00000400000000000000" pitchFamily="50" charset="-52"/>
              </a:rPr>
              <a:t>2694-XII</a:t>
            </a:r>
          </a:p>
          <a:p>
            <a:pPr algn="ctr"/>
            <a:endParaRPr lang="uk-UA" sz="14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63" y="1471401"/>
            <a:ext cx="335842" cy="468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2770" y="3708567"/>
            <a:ext cx="2732851" cy="3123932"/>
          </a:xfrm>
          <a:prstGeom prst="rect">
            <a:avLst/>
          </a:prstGeom>
          <a:gradFill>
            <a:gsLst>
              <a:gs pos="0">
                <a:srgbClr val="F9FDCF"/>
              </a:gs>
              <a:gs pos="100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Держнаглядохоронпраці України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1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100" b="1" dirty="0">
                <a:latin typeface="e-Ukraine Head Light" panose="00000400000000000000" pitchFamily="50" charset="-52"/>
              </a:rPr>
              <a:t>затвердження Типового положення про порядок проведення навчання і перевірки знань з питань охорони праці та Переліку робіт з підвищеною небезпекою</a:t>
            </a:r>
            <a:r>
              <a:rPr lang="uk-UA" sz="11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100" dirty="0">
                <a:latin typeface="e-Ukraine Head Light" panose="00000400000000000000" pitchFamily="50" charset="-52"/>
              </a:rPr>
              <a:t>від 26.01.2005 № </a:t>
            </a:r>
            <a:r>
              <a:rPr lang="uk-UA" sz="1100" dirty="0" smtClean="0">
                <a:latin typeface="e-Ukraine Head Light" panose="00000400000000000000" pitchFamily="50" charset="-52"/>
              </a:rPr>
              <a:t>15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91" y="3844197"/>
            <a:ext cx="335842" cy="468500"/>
          </a:xfrm>
          <a:prstGeom prst="rect">
            <a:avLst/>
          </a:prstGeom>
        </p:spPr>
      </p:pic>
      <p:sp>
        <p:nvSpPr>
          <p:cNvPr id="29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42553" y="3720120"/>
            <a:ext cx="9129472" cy="1104799"/>
          </a:xfrm>
          <a:prstGeom prst="roundRect">
            <a:avLst/>
          </a:prstGeom>
          <a:gradFill>
            <a:gsLst>
              <a:gs pos="0">
                <a:srgbClr val="F9FDCF"/>
              </a:gs>
              <a:gs pos="100000">
                <a:srgbClr val="C7D26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Пункт 3.1. 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Працівники під час прийняття на роботу і в процесі роботи, а також учні, курсанти, слухачі та студенти під час трудового і професійного навчання проходять на підприємстві за рахунок роботодавця інструктажі, навчання та перевірку знань з питань охорони праці, надання домедичної допомоги потерпілим від нещасних випадків, а також правил поведінки у разі виникнення аварії</a:t>
            </a:r>
            <a:r>
              <a:rPr lang="uk-UA" sz="12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.</a:t>
            </a:r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30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42553" y="5204048"/>
            <a:ext cx="9129472" cy="1120024"/>
          </a:xfrm>
          <a:prstGeom prst="roundRect">
            <a:avLst/>
          </a:prstGeom>
          <a:gradFill>
            <a:gsLst>
              <a:gs pos="0">
                <a:srgbClr val="F9FDCF"/>
              </a:gs>
              <a:gs pos="100000">
                <a:srgbClr val="C7D26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Пункт 3.2. 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На підприємствах на основі Типового положення, з урахуванням специфіки виробництва та вимог нормативно-правових актів з охорони праці, розробляються і затверджуються відповідні положення підприємств про навчання з питань охорони праці, а також формуються плани-графіки проведення навчання та перевірки знань з питань охорони праці, які мають бути оприлюднені роботодавцем.</a:t>
            </a:r>
          </a:p>
        </p:txBody>
      </p:sp>
    </p:spTree>
    <p:extLst>
      <p:ext uri="{BB962C8B-B14F-4D97-AF65-F5344CB8AC3E}">
        <p14:creationId xmlns:p14="http://schemas.microsoft.com/office/powerpoint/2010/main" val="15091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навчання та перевірки знань посадових осіб з питань охорони праці та безпеки життєдіяльності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13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3731" y="1315542"/>
            <a:ext cx="4090504" cy="3231654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1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100" b="1" dirty="0">
                <a:latin typeface="e-Ukraine Head Light" panose="00000400000000000000" pitchFamily="50" charset="-52"/>
              </a:rPr>
              <a:t>внесення змін до наказу Міністерства освіти і науки України від 18 квітня 2006 року № 304</a:t>
            </a:r>
            <a:r>
              <a:rPr lang="uk-UA" sz="11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 smtClean="0"/>
          </a:p>
          <a:p>
            <a:pPr algn="ctr"/>
            <a:r>
              <a:rPr lang="uk-UA" sz="1000" b="1" dirty="0">
                <a:latin typeface="e-Ukraine Head Light" panose="00000400000000000000" pitchFamily="50" charset="-52"/>
              </a:rPr>
              <a:t>Положення про порядок проведення навчання і перевірки знань з питань охорони праці та безпеки життєдіяльності в закладах, установах, організаціях, підприємствах, що належать до сфери управління Міністерства освіти і науки </a:t>
            </a:r>
            <a:r>
              <a:rPr lang="uk-UA" sz="1000" b="1" dirty="0" smtClean="0">
                <a:latin typeface="e-Ukraine Head Light" panose="00000400000000000000" pitchFamily="50" charset="-52"/>
              </a:rPr>
              <a:t>України</a:t>
            </a:r>
            <a:endParaRPr lang="uk-UA" sz="10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100" dirty="0">
                <a:latin typeface="e-Ukraine Head Light" panose="00000400000000000000" pitchFamily="50" charset="-52"/>
              </a:rPr>
              <a:t>від 22.11.2017 № </a:t>
            </a:r>
            <a:r>
              <a:rPr lang="uk-UA" sz="1100" dirty="0" smtClean="0">
                <a:latin typeface="e-Ukraine Head Light" panose="00000400000000000000" pitchFamily="50" charset="-52"/>
              </a:rPr>
              <a:t>1514</a:t>
            </a:r>
            <a:endParaRPr lang="uk-UA" sz="1100" dirty="0">
              <a:latin typeface="e-Ukraine Head Light" panose="00000400000000000000" pitchFamily="50" charset="-52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32" y="1387850"/>
            <a:ext cx="335842" cy="468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89473" y="1307584"/>
            <a:ext cx="4077307" cy="2600712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1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100" b="1" dirty="0">
                <a:latin typeface="e-Ukraine Head Light" panose="00000400000000000000" pitchFamily="50" charset="-52"/>
              </a:rPr>
              <a:t>Про проведення навчання, підвищення кваліфікації та перевірки знань посадових осіб з питань охорони праці та безпеки життєдіяльності на 2022 – 2023 роки»</a:t>
            </a:r>
          </a:p>
          <a:p>
            <a:pPr algn="ctr"/>
            <a:endParaRPr lang="uk-UA" sz="1400" dirty="0"/>
          </a:p>
          <a:p>
            <a:pPr algn="ctr"/>
            <a:r>
              <a:rPr lang="uk-UA" sz="1100" dirty="0">
                <a:latin typeface="e-Ukraine Head Light" panose="00000400000000000000" pitchFamily="50" charset="-52"/>
              </a:rPr>
              <a:t>від 30.11.2021 № 1288</a:t>
            </a:r>
          </a:p>
          <a:p>
            <a:pPr algn="ctr"/>
            <a:r>
              <a:rPr lang="uk-UA" sz="1100" dirty="0">
                <a:latin typeface="e-Ukraine Head Light" panose="00000400000000000000" pitchFamily="50" charset="-52"/>
              </a:rPr>
              <a:t>(із змінами внесеними наказом </a:t>
            </a:r>
            <a:r>
              <a:rPr lang="uk-UA" sz="1100" dirty="0" smtClean="0">
                <a:latin typeface="e-Ukraine Head Light" panose="00000400000000000000" pitchFamily="50" charset="-52"/>
              </a:rPr>
              <a:t>Міністерства освіти і </a:t>
            </a:r>
            <a:r>
              <a:rPr lang="uk-UA" sz="1100" dirty="0">
                <a:latin typeface="e-Ukraine Head Light" panose="00000400000000000000" pitchFamily="50" charset="-52"/>
              </a:rPr>
              <a:t>науки України </a:t>
            </a:r>
            <a:r>
              <a:rPr lang="uk-UA" sz="1100" dirty="0" smtClean="0">
                <a:latin typeface="e-Ukraine Head Light" panose="00000400000000000000" pitchFamily="50" charset="-52"/>
              </a:rPr>
              <a:t>від </a:t>
            </a:r>
            <a:r>
              <a:rPr lang="uk-UA" sz="1100" dirty="0">
                <a:latin typeface="e-Ukraine Head Light" panose="00000400000000000000" pitchFamily="50" charset="-52"/>
              </a:rPr>
              <a:t>26.04.2022 № 384</a:t>
            </a:r>
            <a:r>
              <a:rPr lang="uk-UA" sz="1100" dirty="0" smtClean="0">
                <a:latin typeface="e-Ukraine Head Light" panose="00000400000000000000" pitchFamily="50" charset="-52"/>
              </a:rPr>
              <a:t>)</a:t>
            </a:r>
            <a:endParaRPr lang="uk-UA" sz="1100" dirty="0">
              <a:latin typeface="e-Ukraine Head Light" panose="00000400000000000000" pitchFamily="50" charset="-52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05" y="1385375"/>
            <a:ext cx="335842" cy="468500"/>
          </a:xfrm>
          <a:prstGeom prst="rect">
            <a:avLst/>
          </a:prstGeom>
        </p:spPr>
      </p:pic>
      <p:sp>
        <p:nvSpPr>
          <p:cNvPr id="20" name="Стрілка вправо з вирізом 19"/>
          <p:cNvSpPr/>
          <p:nvPr/>
        </p:nvSpPr>
        <p:spPr>
          <a:xfrm rot="20484132">
            <a:off x="4432298" y="2365918"/>
            <a:ext cx="838238" cy="7868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7461115" y="4155364"/>
            <a:ext cx="4572000" cy="209288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1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100" dirty="0">
                <a:latin typeface="e-Ukraine Head Light" panose="00000400000000000000" pitchFamily="50" charset="-52"/>
              </a:rPr>
              <a:t>Про затвердження примірного порядку оформлення творчих робіт та внесення змін до наказу Міністерства освіти і науки України від 01.02.2019 № 114</a:t>
            </a:r>
            <a:r>
              <a:rPr lang="uk-UA" sz="1100" b="1" dirty="0" smtClean="0">
                <a:latin typeface="e-Ukraine Head Light" panose="00000400000000000000" pitchFamily="50" charset="-52"/>
              </a:rPr>
              <a:t>»</a:t>
            </a:r>
            <a:endParaRPr lang="uk-UA" sz="11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100" dirty="0">
                <a:latin typeface="e-Ukraine Head Light" panose="00000400000000000000" pitchFamily="50" charset="-52"/>
              </a:rPr>
              <a:t>від 10.08.2020 № 1028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054" y="4242695"/>
            <a:ext cx="335842" cy="4685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185874" y="4679994"/>
            <a:ext cx="4440457" cy="209288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1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100" dirty="0">
                <a:latin typeface="e-Ukraine Head Light" panose="00000400000000000000" pitchFamily="50" charset="-52"/>
              </a:rPr>
              <a:t>Про затвердження примірного тематичного плану та примірної програми навчання з питань охорони праці та безпеки </a:t>
            </a:r>
            <a:r>
              <a:rPr lang="uk-UA" sz="1100" dirty="0" smtClean="0">
                <a:latin typeface="e-Ukraine Head Light" panose="00000400000000000000" pitchFamily="50" charset="-52"/>
              </a:rPr>
              <a:t>життєдіяльності</a:t>
            </a:r>
            <a:r>
              <a:rPr lang="uk-UA" sz="1100" b="1" dirty="0" smtClean="0">
                <a:latin typeface="e-Ukraine Head Light" panose="00000400000000000000" pitchFamily="50" charset="-52"/>
              </a:rPr>
              <a:t>»</a:t>
            </a:r>
            <a:endParaRPr lang="uk-UA" sz="11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100" dirty="0">
                <a:latin typeface="e-Ukraine Head Light" panose="00000400000000000000" pitchFamily="50" charset="-52"/>
              </a:rPr>
              <a:t>від 31.01.2019 № 97</a:t>
            </a:r>
          </a:p>
        </p:txBody>
      </p:sp>
      <p:sp>
        <p:nvSpPr>
          <p:cNvPr id="31" name="Стрілка вправо з вирізом 30"/>
          <p:cNvSpPr/>
          <p:nvPr/>
        </p:nvSpPr>
        <p:spPr>
          <a:xfrm rot="3797409">
            <a:off x="9450785" y="3113573"/>
            <a:ext cx="971550" cy="7868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181" y="4730825"/>
            <a:ext cx="335842" cy="468500"/>
          </a:xfrm>
          <a:prstGeom prst="rect">
            <a:avLst/>
          </a:prstGeom>
        </p:spPr>
      </p:pic>
      <p:sp>
        <p:nvSpPr>
          <p:cNvPr id="33" name="Стрілка вправо з вирізом 32"/>
          <p:cNvSpPr/>
          <p:nvPr/>
        </p:nvSpPr>
        <p:spPr>
          <a:xfrm rot="9030490">
            <a:off x="6644194" y="5107988"/>
            <a:ext cx="758433" cy="7868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21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навчання та перевірки знань посадових осіб з питань охорони праці та безпеки життєдіяльності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14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круглений прямокутник 18"/>
          <p:cNvSpPr/>
          <p:nvPr/>
        </p:nvSpPr>
        <p:spPr>
          <a:xfrm>
            <a:off x="136187" y="1708998"/>
            <a:ext cx="7188095" cy="1246549"/>
          </a:xfrm>
          <a:prstGeom prst="roundRect">
            <a:avLst>
              <a:gd name="adj" fmla="val 88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00" dirty="0" smtClean="0">
              <a:solidFill>
                <a:schemeClr val="tx1"/>
              </a:solidFill>
            </a:endParaRPr>
          </a:p>
          <a:p>
            <a:pPr algn="ctr"/>
            <a:endParaRPr lang="uk-UA" sz="1100" dirty="0" smtClean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Заступник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Міністра освіти і науки Автономної Республіки Крим, який є відповідальним за організацію роботи з охорони праці, безпеки життєдіяльності, керівники, їх заступники, спеціалісти з охорони праці органів управління освітою обласних, Київської та Севастопольської міських державних адміністрацій, керівники, їх заступники, спеціалісти з охорони праці установ та закладів освіти, члени комісій з перевірки знань з питань охорони праці цих установ та закладів освіти</a:t>
            </a: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136187" y="3417161"/>
            <a:ext cx="7137451" cy="878383"/>
          </a:xfrm>
          <a:prstGeom prst="roundRect">
            <a:avLst>
              <a:gd name="adj" fmla="val 119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 smtClean="0">
              <a:solidFill>
                <a:schemeClr val="tx1"/>
              </a:solidFill>
            </a:endParaRPr>
          </a:p>
          <a:p>
            <a:pPr algn="ctr"/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Керівники, заступники керівників районних (міських) органів управління освітою, закладів професійної (професійно-технічної) освіти та інших закладів освіти, а також спеціалісти, викладачі з охорони праці, безпеки </a:t>
            </a:r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життєдіяльності</a:t>
            </a:r>
            <a:endParaRPr lang="uk-UA" sz="11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23" name="Округлений прямокутник 22"/>
          <p:cNvSpPr/>
          <p:nvPr/>
        </p:nvSpPr>
        <p:spPr>
          <a:xfrm>
            <a:off x="980902" y="3004137"/>
            <a:ext cx="5669280" cy="514495"/>
          </a:xfrm>
          <a:prstGeom prst="roundRect">
            <a:avLst/>
          </a:prstGeom>
          <a:solidFill>
            <a:srgbClr val="92B6DE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Органи управління освітою обласних, Київської міської державних адміністрацій</a:t>
            </a:r>
          </a:p>
        </p:txBody>
      </p:sp>
      <p:sp>
        <p:nvSpPr>
          <p:cNvPr id="24" name="Округлена прямокутна виноска 23"/>
          <p:cNvSpPr/>
          <p:nvPr/>
        </p:nvSpPr>
        <p:spPr>
          <a:xfrm>
            <a:off x="7455903" y="2548639"/>
            <a:ext cx="4552597" cy="813772"/>
          </a:xfrm>
          <a:prstGeom prst="wedgeRoundRectCallout">
            <a:avLst>
              <a:gd name="adj1" fmla="val -55205"/>
              <a:gd name="adj2" fmla="val 459"/>
              <a:gd name="adj3" fmla="val 16667"/>
            </a:avLst>
          </a:prstGeom>
          <a:solidFill>
            <a:srgbClr val="FFE970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100" dirty="0">
                <a:latin typeface="e-Ukraine Head Light" panose="00000400000000000000" pitchFamily="50" charset="-52"/>
                <a:ea typeface="Calibri"/>
                <a:cs typeface="Calibri"/>
              </a:rPr>
              <a:t>Навчання та перевірка знань з охорони праці, безпеки життєдіяльності проводиться згідно з </a:t>
            </a:r>
            <a:r>
              <a:rPr lang="uk-UA" sz="1200" b="1" dirty="0">
                <a:latin typeface="e-Ukraine Head Light" panose="00000400000000000000" pitchFamily="50" charset="-52"/>
                <a:ea typeface="Calibri"/>
                <a:cs typeface="Calibri"/>
              </a:rPr>
              <a:t>наказом Міністерства освіти і науки України</a:t>
            </a:r>
          </a:p>
        </p:txBody>
      </p:sp>
      <p:sp>
        <p:nvSpPr>
          <p:cNvPr id="27" name="Округлена прямокутна виноска 26"/>
          <p:cNvSpPr/>
          <p:nvPr/>
        </p:nvSpPr>
        <p:spPr>
          <a:xfrm>
            <a:off x="7455903" y="3483029"/>
            <a:ext cx="4552597" cy="727905"/>
          </a:xfrm>
          <a:prstGeom prst="wedgeRoundRectCallout">
            <a:avLst>
              <a:gd name="adj1" fmla="val -54751"/>
              <a:gd name="adj2" fmla="val 54101"/>
              <a:gd name="adj3" fmla="val 16667"/>
            </a:avLst>
          </a:prstGeom>
          <a:solidFill>
            <a:srgbClr val="FFE970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Навчання та перевірка знань з охорони праці, безпеки життєдіяльності проводиться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у закладах післядипломної педагогічної освіти</a:t>
            </a:r>
          </a:p>
        </p:txBody>
      </p:sp>
      <p:sp>
        <p:nvSpPr>
          <p:cNvPr id="28" name="Округлений прямокутник 27"/>
          <p:cNvSpPr/>
          <p:nvPr/>
        </p:nvSpPr>
        <p:spPr>
          <a:xfrm>
            <a:off x="136188" y="4621660"/>
            <a:ext cx="7137450" cy="1185750"/>
          </a:xfrm>
          <a:prstGeom prst="roundRect">
            <a:avLst>
              <a:gd name="adj" fmla="val 119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 smtClean="0">
              <a:solidFill>
                <a:schemeClr val="tx1"/>
              </a:solidFill>
            </a:endParaRPr>
          </a:p>
          <a:p>
            <a:pPr algn="ctr"/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Керівники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закладів дошкільної, позашкільної та середньої освіти, їх </a:t>
            </a:r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заступники, відповідальні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за охорону праці, </a:t>
            </a:r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педагогічні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та </a:t>
            </a:r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інші працівники,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які викладають питання безпечного ведення робіт або проводять інструктажі з охорони праці, безпеки життєдіяльності, а також </a:t>
            </a:r>
            <a:r>
              <a:rPr lang="uk-UA" sz="11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працівники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місцевих органів управління освітою </a:t>
            </a:r>
          </a:p>
        </p:txBody>
      </p:sp>
      <p:sp>
        <p:nvSpPr>
          <p:cNvPr id="29" name="Округлений прямокутник 28"/>
          <p:cNvSpPr/>
          <p:nvPr/>
        </p:nvSpPr>
        <p:spPr>
          <a:xfrm>
            <a:off x="1417319" y="4392097"/>
            <a:ext cx="4796445" cy="366406"/>
          </a:xfrm>
          <a:prstGeom prst="roundRect">
            <a:avLst/>
          </a:prstGeom>
          <a:solidFill>
            <a:srgbClr val="92B6DE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Районні (міські) органи управління освітою</a:t>
            </a:r>
          </a:p>
        </p:txBody>
      </p:sp>
      <p:sp>
        <p:nvSpPr>
          <p:cNvPr id="30" name="Округлена прямокутна виноска 29"/>
          <p:cNvSpPr/>
          <p:nvPr/>
        </p:nvSpPr>
        <p:spPr>
          <a:xfrm>
            <a:off x="7439277" y="4373462"/>
            <a:ext cx="4585848" cy="1318230"/>
          </a:xfrm>
          <a:prstGeom prst="wedgeRoundRectCallout">
            <a:avLst>
              <a:gd name="adj1" fmla="val -54126"/>
              <a:gd name="adj2" fmla="val 41969"/>
              <a:gd name="adj3" fmla="val 16667"/>
            </a:avLst>
          </a:prstGeom>
          <a:solidFill>
            <a:srgbClr val="FFE970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Навчання та перевірка знань з охорони праці, безпеки життєдіяльності проводиться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на базі методичних підрозділів відповідних органів управління освітою або в закладах освіти та навчальних центрах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, </a:t>
            </a:r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визначених місцевими органами управління освітою</a:t>
            </a:r>
          </a:p>
        </p:txBody>
      </p:sp>
      <p:sp>
        <p:nvSpPr>
          <p:cNvPr id="34" name="Округлений прямокутник 33"/>
          <p:cNvSpPr/>
          <p:nvPr/>
        </p:nvSpPr>
        <p:spPr>
          <a:xfrm>
            <a:off x="468750" y="5926711"/>
            <a:ext cx="11177848" cy="830753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Усі інші посадові особи та працівники установ та закладів освіти проходять навчання і перевірку знань з охорони праці, безпеки життєдіяльності безпосередньо в установах та закладах освіти, їх структурних підрозділах за місцем роботи обсягом </a:t>
            </a:r>
            <a:endParaRPr lang="uk-UA" sz="1100" dirty="0" smtClean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не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менше 20 </a:t>
            </a:r>
            <a:r>
              <a:rPr lang="uk-UA" sz="1200" b="1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годин</a:t>
            </a:r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35" name="Виноска-хмарка 34"/>
          <p:cNvSpPr/>
          <p:nvPr/>
        </p:nvSpPr>
        <p:spPr>
          <a:xfrm>
            <a:off x="7324282" y="1322935"/>
            <a:ext cx="4782586" cy="1225704"/>
          </a:xfrm>
          <a:prstGeom prst="cloudCallout">
            <a:avLst>
              <a:gd name="adj1" fmla="val -29036"/>
              <a:gd name="adj2" fmla="val 5525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Програма навчання </a:t>
            </a:r>
            <a:endParaRPr lang="uk-UA" sz="1050" b="1" dirty="0" smtClean="0">
              <a:solidFill>
                <a:schemeClr val="tx1"/>
              </a:solidFill>
              <a:latin typeface="e-Ukraine Head Light" panose="00000400000000000000" pitchFamily="50" charset="-52"/>
              <a:cs typeface="Times New Roman" panose="02020603050405020304" pitchFamily="18" charset="0"/>
            </a:endParaRPr>
          </a:p>
          <a:p>
            <a:pPr algn="ctr"/>
            <a:r>
              <a:rPr lang="uk-UA" sz="1050" dirty="0" smtClean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керівників</a:t>
            </a:r>
            <a:r>
              <a:rPr lang="uk-UA" sz="1050" dirty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, заступників - </a:t>
            </a:r>
            <a:r>
              <a:rPr lang="uk-UA" sz="1050" b="1" dirty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36 </a:t>
            </a:r>
            <a:r>
              <a:rPr lang="uk-UA" sz="1050" b="1" dirty="0" smtClean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годин</a:t>
            </a:r>
            <a:r>
              <a:rPr lang="uk-UA" sz="1050" dirty="0" smtClean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; </a:t>
            </a:r>
          </a:p>
          <a:p>
            <a:pPr algn="ctr"/>
            <a:r>
              <a:rPr lang="uk-UA" sz="1050" dirty="0" smtClean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спеціалістів </a:t>
            </a:r>
            <a:r>
              <a:rPr lang="uk-UA" sz="1050" dirty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з охорони праці та викладачів кафедр охорони </a:t>
            </a:r>
            <a:r>
              <a:rPr lang="uk-UA" sz="1050" dirty="0" smtClean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праці, безпеки життєдіяльності </a:t>
            </a:r>
            <a:r>
              <a:rPr lang="uk-UA" sz="1050" dirty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- </a:t>
            </a:r>
            <a:r>
              <a:rPr lang="uk-UA" sz="1050" b="1" dirty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72 </a:t>
            </a:r>
            <a:r>
              <a:rPr lang="uk-UA" sz="1050" b="1" dirty="0" smtClean="0">
                <a:solidFill>
                  <a:schemeClr val="tx1"/>
                </a:solidFill>
                <a:latin typeface="e-Ukraine Head Light" panose="00000400000000000000" pitchFamily="50" charset="-52"/>
                <a:cs typeface="Times New Roman" panose="02020603050405020304" pitchFamily="18" charset="0"/>
              </a:rPr>
              <a:t>години</a:t>
            </a:r>
            <a:endParaRPr lang="uk-UA" sz="1050" dirty="0">
              <a:solidFill>
                <a:schemeClr val="tx1"/>
              </a:solidFill>
              <a:latin typeface="e-Ukraine Head Light" panose="00000400000000000000" pitchFamily="50" charset="-52"/>
              <a:cs typeface="Times New Roman" panose="02020603050405020304" pitchFamily="18" charset="0"/>
            </a:endParaRPr>
          </a:p>
        </p:txBody>
      </p:sp>
      <p:sp>
        <p:nvSpPr>
          <p:cNvPr id="36" name="Округлений прямокутник 35"/>
          <p:cNvSpPr/>
          <p:nvPr/>
        </p:nvSpPr>
        <p:spPr>
          <a:xfrm>
            <a:off x="802179" y="1327806"/>
            <a:ext cx="5669280" cy="514495"/>
          </a:xfrm>
          <a:prstGeom prst="roundRect">
            <a:avLst/>
          </a:prstGeom>
          <a:solidFill>
            <a:srgbClr val="92B6DE"/>
          </a:solidFill>
          <a:ln>
            <a:noFill/>
          </a:ln>
          <a:effectLst>
            <a:outerShdw blurRad="292100" dist="152400" dir="5400000" algn="ctr" rotWithShape="0">
              <a:srgbClr val="000000">
                <a:alpha val="2392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e-Ukraine Head Light" panose="00000400000000000000" pitchFamily="50" charset="-52"/>
                <a:ea typeface="Calibri"/>
                <a:cs typeface="Calibri"/>
              </a:rPr>
              <a:t>Міністерство освіти і науки України</a:t>
            </a:r>
            <a:endParaRPr lang="uk-UA" sz="1400" dirty="0">
              <a:solidFill>
                <a:schemeClr val="tx1"/>
              </a:solidFill>
              <a:latin typeface="e-Ukraine Head Light" panose="00000400000000000000" pitchFamily="50" charset="-52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3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навчання та перевірки знань посадових осіб з питань охорони праці та безпеки життєдіяльності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15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oogle Shape;2076;p46"/>
          <p:cNvSpPr/>
          <p:nvPr/>
        </p:nvSpPr>
        <p:spPr>
          <a:xfrm>
            <a:off x="291572" y="1306110"/>
            <a:ext cx="3378628" cy="1371296"/>
          </a:xfrm>
          <a:prstGeom prst="roundRect">
            <a:avLst>
              <a:gd name="adj" fmla="val 6964"/>
            </a:avLst>
          </a:prstGeom>
          <a:solidFill>
            <a:schemeClr val="lt1"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e-Ukraine Head Bold" panose="00000800000000000000" pitchFamily="50" charset="-52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077;p46"/>
          <p:cNvSpPr/>
          <p:nvPr/>
        </p:nvSpPr>
        <p:spPr>
          <a:xfrm>
            <a:off x="534543" y="1296123"/>
            <a:ext cx="3135657" cy="137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Положення про порядок проведення навчання і перевірки знань з питань охорони праці та безпеки життєдіяльності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000" dirty="0" smtClean="0">
                <a:latin typeface="e-Ukraine Head Light" panose="00000400000000000000" pitchFamily="50" charset="-52"/>
              </a:rPr>
              <a:t>наказ </a:t>
            </a:r>
            <a:r>
              <a:rPr lang="uk-UA" sz="1000" dirty="0">
                <a:latin typeface="e-Ukraine Head Light" panose="00000400000000000000" pitchFamily="50" charset="-52"/>
              </a:rPr>
              <a:t>відповідного органу управління, закладу освіти</a:t>
            </a:r>
          </a:p>
        </p:txBody>
      </p:sp>
      <p:sp>
        <p:nvSpPr>
          <p:cNvPr id="25" name="Google Shape;2079;p46"/>
          <p:cNvSpPr txBox="1"/>
          <p:nvPr/>
        </p:nvSpPr>
        <p:spPr>
          <a:xfrm>
            <a:off x="260020" y="1306110"/>
            <a:ext cx="49455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2E8AF2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1</a:t>
            </a:r>
            <a:r>
              <a:rPr lang="en-US" sz="2400" b="1" dirty="0">
                <a:solidFill>
                  <a:srgbClr val="2E8AF2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.</a:t>
            </a:r>
            <a:endParaRPr sz="2400" dirty="0">
              <a:solidFill>
                <a:srgbClr val="2E8AF2"/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26" name="Google Shape;2076;p46"/>
          <p:cNvSpPr/>
          <p:nvPr/>
        </p:nvSpPr>
        <p:spPr>
          <a:xfrm>
            <a:off x="5150542" y="1326068"/>
            <a:ext cx="3378628" cy="1666554"/>
          </a:xfrm>
          <a:prstGeom prst="roundRect">
            <a:avLst>
              <a:gd name="adj" fmla="val 6964"/>
            </a:avLst>
          </a:prstGeom>
          <a:solidFill>
            <a:schemeClr val="lt1"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e-Ukraine Head Bold" panose="00000800000000000000" pitchFamily="50" charset="-52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2077;p46"/>
          <p:cNvSpPr/>
          <p:nvPr/>
        </p:nvSpPr>
        <p:spPr>
          <a:xfrm>
            <a:off x="5534770" y="1316081"/>
            <a:ext cx="2994400" cy="1666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 smtClean="0">
                <a:latin typeface="e-Ukraine Head Light" panose="00000400000000000000" pitchFamily="50" charset="-52"/>
              </a:rPr>
              <a:t>Організація </a:t>
            </a:r>
            <a:r>
              <a:rPr lang="uk-UA" sz="1200" dirty="0">
                <a:latin typeface="e-Ukraine Head Light" panose="00000400000000000000" pitchFamily="50" charset="-52"/>
              </a:rPr>
              <a:t>проведення навчання, підвищення кваліфікації та перевірки знань посадових осіб з питань охорони праці та безпеки </a:t>
            </a:r>
            <a:r>
              <a:rPr lang="uk-UA" sz="1200" dirty="0" smtClean="0">
                <a:latin typeface="e-Ukraine Head Light" panose="00000400000000000000" pitchFamily="50" charset="-52"/>
              </a:rPr>
              <a:t>життєдіяльності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000" dirty="0">
                <a:latin typeface="e-Ukraine Head Light" panose="00000400000000000000" pitchFamily="50" charset="-52"/>
              </a:rPr>
              <a:t>наказ відповідного органу управління, закладу освіти</a:t>
            </a:r>
          </a:p>
        </p:txBody>
      </p:sp>
      <p:sp>
        <p:nvSpPr>
          <p:cNvPr id="32" name="Google Shape;2076;p46"/>
          <p:cNvSpPr/>
          <p:nvPr/>
        </p:nvSpPr>
        <p:spPr>
          <a:xfrm>
            <a:off x="7525457" y="5777252"/>
            <a:ext cx="3378628" cy="890414"/>
          </a:xfrm>
          <a:prstGeom prst="roundRect">
            <a:avLst>
              <a:gd name="adj" fmla="val 6964"/>
            </a:avLst>
          </a:prstGeom>
          <a:solidFill>
            <a:schemeClr val="lt1"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e-Ukraine Head Bold" panose="00000800000000000000" pitchFamily="50" charset="-52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077;p46"/>
          <p:cNvSpPr/>
          <p:nvPr/>
        </p:nvSpPr>
        <p:spPr>
          <a:xfrm>
            <a:off x="8086850" y="5848086"/>
            <a:ext cx="2802058" cy="825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 smtClean="0">
                <a:latin typeface="e-Ukraine Head Light" panose="00000400000000000000" pitchFamily="50" charset="-52"/>
              </a:rPr>
              <a:t>Перевірка знань посадових </a:t>
            </a:r>
            <a:r>
              <a:rPr lang="uk-UA" sz="1200" dirty="0">
                <a:latin typeface="e-Ukraine Head Light" panose="00000400000000000000" pitchFamily="50" charset="-52"/>
              </a:rPr>
              <a:t>осіб з питань охорони праці та безпеки </a:t>
            </a:r>
            <a:r>
              <a:rPr lang="uk-UA" sz="1200" dirty="0" smtClean="0">
                <a:latin typeface="e-Ukraine Head Light" panose="00000400000000000000" pitchFamily="50" charset="-52"/>
              </a:rPr>
              <a:t>життєдіяльності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37" name="Google Shape;2083;p46"/>
          <p:cNvSpPr txBox="1"/>
          <p:nvPr/>
        </p:nvSpPr>
        <p:spPr>
          <a:xfrm>
            <a:off x="5150543" y="1343631"/>
            <a:ext cx="55899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2</a:t>
            </a:r>
            <a:r>
              <a:rPr lang="uk-UA" sz="24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.</a:t>
            </a:r>
            <a:endParaRPr sz="2400" dirty="0">
              <a:solidFill>
                <a:srgbClr val="FFDD0C"/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38" name="Google Shape;2096;p46"/>
          <p:cNvSpPr txBox="1"/>
          <p:nvPr/>
        </p:nvSpPr>
        <p:spPr>
          <a:xfrm>
            <a:off x="7518008" y="5778917"/>
            <a:ext cx="88915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3.</a:t>
            </a:r>
            <a:r>
              <a:rPr lang="uk-U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2.</a:t>
            </a:r>
            <a:endParaRPr sz="2400" dirty="0">
              <a:solidFill>
                <a:schemeClr val="accent6">
                  <a:lumMod val="60000"/>
                  <a:lumOff val="40000"/>
                </a:schemeClr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39" name="Google Shape;2076;p46"/>
          <p:cNvSpPr/>
          <p:nvPr/>
        </p:nvSpPr>
        <p:spPr>
          <a:xfrm>
            <a:off x="5287540" y="3126595"/>
            <a:ext cx="3169966" cy="939229"/>
          </a:xfrm>
          <a:prstGeom prst="roundRect">
            <a:avLst>
              <a:gd name="adj" fmla="val 6964"/>
            </a:avLst>
          </a:prstGeom>
          <a:solidFill>
            <a:schemeClr val="bg1">
              <a:lumMod val="85000"/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40" name="Google Shape;2076;p46"/>
          <p:cNvSpPr/>
          <p:nvPr/>
        </p:nvSpPr>
        <p:spPr>
          <a:xfrm>
            <a:off x="4550981" y="4533517"/>
            <a:ext cx="2215260" cy="962822"/>
          </a:xfrm>
          <a:prstGeom prst="roundRect">
            <a:avLst>
              <a:gd name="adj" fmla="val 6964"/>
            </a:avLst>
          </a:prstGeom>
          <a:solidFill>
            <a:schemeClr val="bg1">
              <a:lumMod val="85000"/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Програма навчання посадових </a:t>
            </a:r>
            <a:r>
              <a:rPr lang="uk-UA" sz="1100" dirty="0">
                <a:latin typeface="e-Ukraine Head Light" panose="00000400000000000000" pitchFamily="50" charset="-52"/>
              </a:rPr>
              <a:t>осіб з питань охорони праці та безпеки життєдіяльності</a:t>
            </a:r>
          </a:p>
        </p:txBody>
      </p:sp>
      <p:sp>
        <p:nvSpPr>
          <p:cNvPr id="41" name="Google Shape;2083;p46"/>
          <p:cNvSpPr txBox="1"/>
          <p:nvPr/>
        </p:nvSpPr>
        <p:spPr>
          <a:xfrm>
            <a:off x="5285467" y="3118311"/>
            <a:ext cx="97689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2</a:t>
            </a:r>
            <a:r>
              <a:rPr lang="uk-UA" sz="20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.2.</a:t>
            </a:r>
            <a:endParaRPr sz="2000" dirty="0">
              <a:solidFill>
                <a:srgbClr val="FFDD0C"/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42" name="Google Shape;2076;p46"/>
          <p:cNvSpPr/>
          <p:nvPr/>
        </p:nvSpPr>
        <p:spPr>
          <a:xfrm>
            <a:off x="1980658" y="3119074"/>
            <a:ext cx="3169966" cy="939229"/>
          </a:xfrm>
          <a:prstGeom prst="roundRect">
            <a:avLst>
              <a:gd name="adj" fmla="val 6964"/>
            </a:avLst>
          </a:prstGeom>
          <a:solidFill>
            <a:schemeClr val="bg1">
              <a:lumMod val="85000"/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43" name="Google Shape;2077;p46"/>
          <p:cNvSpPr/>
          <p:nvPr/>
        </p:nvSpPr>
        <p:spPr>
          <a:xfrm>
            <a:off x="2672817" y="3169139"/>
            <a:ext cx="2507815" cy="849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 smtClean="0">
                <a:latin typeface="e-Ukraine Head Light" panose="00000400000000000000" pitchFamily="50" charset="-52"/>
              </a:rPr>
              <a:t>Склад комісії з перевірки знань </a:t>
            </a:r>
            <a:r>
              <a:rPr lang="uk-UA" sz="1200" dirty="0">
                <a:latin typeface="e-Ukraine Head Light" panose="00000400000000000000" pitchFamily="50" charset="-52"/>
              </a:rPr>
              <a:t>посадових осіб з питань охорони праці та безпеки життєдіяльності</a:t>
            </a:r>
          </a:p>
        </p:txBody>
      </p:sp>
      <p:sp>
        <p:nvSpPr>
          <p:cNvPr id="44" name="Google Shape;2083;p46"/>
          <p:cNvSpPr txBox="1"/>
          <p:nvPr/>
        </p:nvSpPr>
        <p:spPr>
          <a:xfrm>
            <a:off x="1987448" y="3118311"/>
            <a:ext cx="84747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2</a:t>
            </a:r>
            <a:r>
              <a:rPr lang="uk-UA" sz="20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.1.</a:t>
            </a:r>
            <a:endParaRPr sz="2000" dirty="0">
              <a:solidFill>
                <a:srgbClr val="FFDD0C"/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45" name="Google Shape;2076;p46"/>
          <p:cNvSpPr/>
          <p:nvPr/>
        </p:nvSpPr>
        <p:spPr>
          <a:xfrm>
            <a:off x="8607108" y="3109086"/>
            <a:ext cx="3324203" cy="939229"/>
          </a:xfrm>
          <a:prstGeom prst="roundRect">
            <a:avLst>
              <a:gd name="adj" fmla="val 6964"/>
            </a:avLst>
          </a:prstGeom>
          <a:solidFill>
            <a:schemeClr val="bg1">
              <a:lumMod val="85000"/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46" name="Google Shape;2077;p46"/>
          <p:cNvSpPr/>
          <p:nvPr/>
        </p:nvSpPr>
        <p:spPr>
          <a:xfrm>
            <a:off x="9322400" y="3169139"/>
            <a:ext cx="2697412" cy="849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План-графік</a:t>
            </a:r>
            <a:r>
              <a:rPr lang="uk-UA" sz="1200" dirty="0" smtClean="0">
                <a:latin typeface="e-Ukraine Head Light" panose="00000400000000000000" pitchFamily="50" charset="-52"/>
              </a:rPr>
              <a:t> </a:t>
            </a:r>
            <a:r>
              <a:rPr lang="uk-UA" sz="1200" dirty="0">
                <a:latin typeface="e-Ukraine Head Light" panose="00000400000000000000" pitchFamily="50" charset="-52"/>
              </a:rPr>
              <a:t>проведення </a:t>
            </a:r>
            <a:r>
              <a:rPr lang="uk-UA" sz="1200" dirty="0" smtClean="0">
                <a:latin typeface="e-Ukraine Head Light" panose="00000400000000000000" pitchFamily="50" charset="-52"/>
              </a:rPr>
              <a:t>перевірки знань  </a:t>
            </a:r>
            <a:r>
              <a:rPr lang="uk-UA" sz="1200" dirty="0">
                <a:latin typeface="e-Ukraine Head Light" panose="00000400000000000000" pitchFamily="50" charset="-52"/>
              </a:rPr>
              <a:t>посадових осіб з питань охорони праці та безпеки життєдіяльності</a:t>
            </a:r>
          </a:p>
        </p:txBody>
      </p:sp>
      <p:sp>
        <p:nvSpPr>
          <p:cNvPr id="47" name="Google Shape;2083;p46"/>
          <p:cNvSpPr txBox="1"/>
          <p:nvPr/>
        </p:nvSpPr>
        <p:spPr>
          <a:xfrm>
            <a:off x="8594422" y="3098116"/>
            <a:ext cx="88433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2</a:t>
            </a:r>
            <a:r>
              <a:rPr lang="uk-UA" sz="2000" b="1" dirty="0" smtClean="0">
                <a:solidFill>
                  <a:srgbClr val="FFDD0C"/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.3.</a:t>
            </a:r>
            <a:endParaRPr sz="2000" dirty="0">
              <a:solidFill>
                <a:srgbClr val="FFDD0C"/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48" name="Google Shape;2076;p46"/>
          <p:cNvSpPr/>
          <p:nvPr/>
        </p:nvSpPr>
        <p:spPr>
          <a:xfrm>
            <a:off x="6913510" y="4533517"/>
            <a:ext cx="2344381" cy="962822"/>
          </a:xfrm>
          <a:prstGeom prst="roundRect">
            <a:avLst>
              <a:gd name="adj" fmla="val 6964"/>
            </a:avLst>
          </a:prstGeom>
          <a:solidFill>
            <a:schemeClr val="bg1">
              <a:lumMod val="85000"/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Тематичний план навчання посадових </a:t>
            </a:r>
            <a:r>
              <a:rPr lang="uk-UA" sz="1100" dirty="0">
                <a:latin typeface="e-Ukraine Head Light" panose="00000400000000000000" pitchFamily="50" charset="-52"/>
              </a:rPr>
              <a:t>осіб з питань охорони праці та безпеки життєдіяльності</a:t>
            </a:r>
          </a:p>
        </p:txBody>
      </p:sp>
      <p:sp>
        <p:nvSpPr>
          <p:cNvPr id="49" name="Google Shape;2076;p46"/>
          <p:cNvSpPr/>
          <p:nvPr/>
        </p:nvSpPr>
        <p:spPr>
          <a:xfrm>
            <a:off x="2646355" y="5777252"/>
            <a:ext cx="3378628" cy="890414"/>
          </a:xfrm>
          <a:prstGeom prst="roundRect">
            <a:avLst>
              <a:gd name="adj" fmla="val 6964"/>
            </a:avLst>
          </a:prstGeom>
          <a:solidFill>
            <a:schemeClr val="lt1">
              <a:alpha val="90525"/>
            </a:schemeClr>
          </a:solidFill>
          <a:ln>
            <a:noFill/>
          </a:ln>
          <a:effectLst>
            <a:outerShdw blurRad="419100" dist="292100" dir="2700000" algn="ctr" rotWithShape="0">
              <a:srgbClr val="000000">
                <a:alpha val="4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e-Ukraine Head Bold" panose="00000800000000000000" pitchFamily="50" charset="-52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2077;p46"/>
          <p:cNvSpPr/>
          <p:nvPr/>
        </p:nvSpPr>
        <p:spPr>
          <a:xfrm>
            <a:off x="3216399" y="5816881"/>
            <a:ext cx="2994400" cy="825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 smtClean="0">
                <a:latin typeface="e-Ukraine Head Light" panose="00000400000000000000" pitchFamily="50" charset="-52"/>
              </a:rPr>
              <a:t>Навчання посадових </a:t>
            </a:r>
            <a:r>
              <a:rPr lang="uk-UA" sz="1200" dirty="0">
                <a:latin typeface="e-Ukraine Head Light" panose="00000400000000000000" pitchFamily="50" charset="-52"/>
              </a:rPr>
              <a:t>осіб з питань охорони праці та безпеки </a:t>
            </a:r>
            <a:r>
              <a:rPr lang="uk-UA" sz="1200" dirty="0" smtClean="0">
                <a:latin typeface="e-Ukraine Head Light" panose="00000400000000000000" pitchFamily="50" charset="-52"/>
              </a:rPr>
              <a:t>життєдіяльності по групах (підгрупах)</a:t>
            </a:r>
            <a:endParaRPr lang="uk-UA" sz="1200" dirty="0">
              <a:latin typeface="e-Ukraine Head Light" panose="00000400000000000000" pitchFamily="50" charset="-52"/>
            </a:endParaRP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51" name="Google Shape;2096;p46"/>
          <p:cNvSpPr txBox="1"/>
          <p:nvPr/>
        </p:nvSpPr>
        <p:spPr>
          <a:xfrm>
            <a:off x="2646219" y="5768056"/>
            <a:ext cx="78174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3.</a:t>
            </a:r>
            <a:r>
              <a:rPr lang="uk-U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e-Ukraine Head Bold" panose="00000800000000000000" pitchFamily="50" charset="-52"/>
                <a:ea typeface="Poppins"/>
                <a:cs typeface="Poppins"/>
                <a:sym typeface="Poppins"/>
              </a:rPr>
              <a:t>1.</a:t>
            </a:r>
            <a:endParaRPr sz="2400" dirty="0">
              <a:solidFill>
                <a:schemeClr val="accent6">
                  <a:lumMod val="60000"/>
                  <a:lumOff val="40000"/>
                </a:schemeClr>
              </a:solidFill>
              <a:latin typeface="e-Ukraine Head Bold" panose="00000800000000000000" pitchFamily="50" charset="-52"/>
            </a:endParaRPr>
          </a:p>
        </p:txBody>
      </p:sp>
      <p:sp>
        <p:nvSpPr>
          <p:cNvPr id="52" name="Подвійна стрілка вліво/вгору 51"/>
          <p:cNvSpPr/>
          <p:nvPr/>
        </p:nvSpPr>
        <p:spPr>
          <a:xfrm rot="13319182">
            <a:off x="6572040" y="4146497"/>
            <a:ext cx="516824" cy="48804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Google Shape;2077;p46"/>
          <p:cNvSpPr/>
          <p:nvPr/>
        </p:nvSpPr>
        <p:spPr>
          <a:xfrm>
            <a:off x="5979699" y="3186648"/>
            <a:ext cx="2507815" cy="849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Порядок проведення навчання посадових осіб з питань охорони праці та безпеки життєдіяльності</a:t>
            </a:r>
          </a:p>
        </p:txBody>
      </p:sp>
      <p:grpSp>
        <p:nvGrpSpPr>
          <p:cNvPr id="54" name="Google Shape;2084;p46"/>
          <p:cNvGrpSpPr/>
          <p:nvPr/>
        </p:nvGrpSpPr>
        <p:grpSpPr>
          <a:xfrm rot="2012666">
            <a:off x="-145624" y="4131896"/>
            <a:ext cx="3393538" cy="618172"/>
            <a:chOff x="7818552" y="2466975"/>
            <a:chExt cx="1772170" cy="618172"/>
          </a:xfrm>
        </p:grpSpPr>
        <p:sp>
          <p:nvSpPr>
            <p:cNvPr id="55" name="Google Shape;2085;p46"/>
            <p:cNvSpPr/>
            <p:nvPr/>
          </p:nvSpPr>
          <p:spPr>
            <a:xfrm>
              <a:off x="7818552" y="2571628"/>
              <a:ext cx="1377835" cy="513519"/>
            </a:xfrm>
            <a:custGeom>
              <a:avLst/>
              <a:gdLst/>
              <a:ahLst/>
              <a:cxnLst/>
              <a:rect l="l" t="t" r="r" b="b"/>
              <a:pathLst>
                <a:path w="1377835" h="513519" extrusionOk="0">
                  <a:moveTo>
                    <a:pt x="1014933" y="513519"/>
                  </a:moveTo>
                  <a:cubicBezTo>
                    <a:pt x="1003503" y="513519"/>
                    <a:pt x="993025" y="512567"/>
                    <a:pt x="982548" y="510662"/>
                  </a:cubicBezTo>
                  <a:cubicBezTo>
                    <a:pt x="976833" y="509710"/>
                    <a:pt x="973975" y="504947"/>
                    <a:pt x="974928" y="499232"/>
                  </a:cubicBezTo>
                  <a:cubicBezTo>
                    <a:pt x="975880" y="493517"/>
                    <a:pt x="980643" y="490660"/>
                    <a:pt x="986358" y="491612"/>
                  </a:cubicBezTo>
                  <a:cubicBezTo>
                    <a:pt x="1003503" y="494469"/>
                    <a:pt x="1021600" y="496375"/>
                    <a:pt x="1040650" y="490660"/>
                  </a:cubicBezTo>
                  <a:cubicBezTo>
                    <a:pt x="1046366" y="489707"/>
                    <a:pt x="1051128" y="492564"/>
                    <a:pt x="1052080" y="497327"/>
                  </a:cubicBezTo>
                  <a:cubicBezTo>
                    <a:pt x="1053033" y="502089"/>
                    <a:pt x="1050175" y="507805"/>
                    <a:pt x="1045413" y="508757"/>
                  </a:cubicBezTo>
                  <a:cubicBezTo>
                    <a:pt x="1034935" y="512567"/>
                    <a:pt x="1024458" y="513519"/>
                    <a:pt x="1014933" y="513519"/>
                  </a:cubicBezTo>
                  <a:close/>
                  <a:moveTo>
                    <a:pt x="929208" y="489707"/>
                  </a:moveTo>
                  <a:cubicBezTo>
                    <a:pt x="927303" y="489707"/>
                    <a:pt x="925398" y="489707"/>
                    <a:pt x="924446" y="488755"/>
                  </a:cubicBezTo>
                  <a:cubicBezTo>
                    <a:pt x="908253" y="479230"/>
                    <a:pt x="892060" y="465894"/>
                    <a:pt x="876821" y="449702"/>
                  </a:cubicBezTo>
                  <a:cubicBezTo>
                    <a:pt x="873010" y="445892"/>
                    <a:pt x="873010" y="439225"/>
                    <a:pt x="876821" y="436367"/>
                  </a:cubicBezTo>
                  <a:cubicBezTo>
                    <a:pt x="880630" y="432557"/>
                    <a:pt x="887298" y="432557"/>
                    <a:pt x="890155" y="436367"/>
                  </a:cubicBezTo>
                  <a:cubicBezTo>
                    <a:pt x="904443" y="451607"/>
                    <a:pt x="918730" y="463037"/>
                    <a:pt x="933971" y="471610"/>
                  </a:cubicBezTo>
                  <a:cubicBezTo>
                    <a:pt x="938733" y="474467"/>
                    <a:pt x="939685" y="480182"/>
                    <a:pt x="937780" y="484944"/>
                  </a:cubicBezTo>
                  <a:cubicBezTo>
                    <a:pt x="935875" y="488755"/>
                    <a:pt x="932066" y="489707"/>
                    <a:pt x="929208" y="489707"/>
                  </a:cubicBezTo>
                  <a:close/>
                  <a:moveTo>
                    <a:pt x="1095896" y="483992"/>
                  </a:moveTo>
                  <a:cubicBezTo>
                    <a:pt x="1093038" y="483992"/>
                    <a:pt x="1090180" y="482087"/>
                    <a:pt x="1088275" y="480182"/>
                  </a:cubicBezTo>
                  <a:cubicBezTo>
                    <a:pt x="1085418" y="475419"/>
                    <a:pt x="1086371" y="469705"/>
                    <a:pt x="1091133" y="466847"/>
                  </a:cubicBezTo>
                  <a:cubicBezTo>
                    <a:pt x="1105421" y="457322"/>
                    <a:pt x="1119708" y="444939"/>
                    <a:pt x="1135900" y="429700"/>
                  </a:cubicBezTo>
                  <a:cubicBezTo>
                    <a:pt x="1139711" y="425889"/>
                    <a:pt x="1146378" y="425889"/>
                    <a:pt x="1149236" y="429700"/>
                  </a:cubicBezTo>
                  <a:cubicBezTo>
                    <a:pt x="1153046" y="433510"/>
                    <a:pt x="1153046" y="440177"/>
                    <a:pt x="1149236" y="443035"/>
                  </a:cubicBezTo>
                  <a:cubicBezTo>
                    <a:pt x="1133043" y="459227"/>
                    <a:pt x="1117803" y="471610"/>
                    <a:pt x="1102563" y="482087"/>
                  </a:cubicBezTo>
                  <a:cubicBezTo>
                    <a:pt x="1099705" y="483992"/>
                    <a:pt x="1097800" y="483992"/>
                    <a:pt x="1095896" y="483992"/>
                  </a:cubicBezTo>
                  <a:close/>
                  <a:moveTo>
                    <a:pt x="846341" y="406839"/>
                  </a:moveTo>
                  <a:cubicBezTo>
                    <a:pt x="843483" y="406839"/>
                    <a:pt x="840625" y="404935"/>
                    <a:pt x="838721" y="403030"/>
                  </a:cubicBezTo>
                  <a:cubicBezTo>
                    <a:pt x="828243" y="388742"/>
                    <a:pt x="817766" y="371597"/>
                    <a:pt x="806335" y="352547"/>
                  </a:cubicBezTo>
                  <a:cubicBezTo>
                    <a:pt x="803478" y="347785"/>
                    <a:pt x="805383" y="342069"/>
                    <a:pt x="810146" y="339212"/>
                  </a:cubicBezTo>
                  <a:cubicBezTo>
                    <a:pt x="814908" y="336355"/>
                    <a:pt x="820623" y="338260"/>
                    <a:pt x="823480" y="343022"/>
                  </a:cubicBezTo>
                  <a:cubicBezTo>
                    <a:pt x="834910" y="362072"/>
                    <a:pt x="845388" y="378264"/>
                    <a:pt x="854913" y="392552"/>
                  </a:cubicBezTo>
                  <a:cubicBezTo>
                    <a:pt x="857771" y="397314"/>
                    <a:pt x="856818" y="403030"/>
                    <a:pt x="853008" y="405887"/>
                  </a:cubicBezTo>
                  <a:cubicBezTo>
                    <a:pt x="850150" y="406839"/>
                    <a:pt x="848246" y="406839"/>
                    <a:pt x="846341" y="406839"/>
                  </a:cubicBezTo>
                  <a:close/>
                  <a:moveTo>
                    <a:pt x="1181621" y="403030"/>
                  </a:moveTo>
                  <a:cubicBezTo>
                    <a:pt x="1179716" y="403030"/>
                    <a:pt x="1176858" y="402077"/>
                    <a:pt x="1174953" y="400172"/>
                  </a:cubicBezTo>
                  <a:cubicBezTo>
                    <a:pt x="1171143" y="396362"/>
                    <a:pt x="1170191" y="390647"/>
                    <a:pt x="1174000" y="386837"/>
                  </a:cubicBezTo>
                  <a:cubicBezTo>
                    <a:pt x="1185430" y="373502"/>
                    <a:pt x="1197813" y="358262"/>
                    <a:pt x="1211148" y="341117"/>
                  </a:cubicBezTo>
                  <a:cubicBezTo>
                    <a:pt x="1214958" y="337307"/>
                    <a:pt x="1220673" y="336355"/>
                    <a:pt x="1224483" y="339212"/>
                  </a:cubicBezTo>
                  <a:cubicBezTo>
                    <a:pt x="1228293" y="343022"/>
                    <a:pt x="1229246" y="348737"/>
                    <a:pt x="1226388" y="352547"/>
                  </a:cubicBezTo>
                  <a:cubicBezTo>
                    <a:pt x="1212100" y="369692"/>
                    <a:pt x="1199718" y="384932"/>
                    <a:pt x="1188288" y="398267"/>
                  </a:cubicBezTo>
                  <a:cubicBezTo>
                    <a:pt x="1187336" y="402077"/>
                    <a:pt x="1184478" y="403030"/>
                    <a:pt x="1181621" y="403030"/>
                  </a:cubicBezTo>
                  <a:close/>
                  <a:moveTo>
                    <a:pt x="1255916" y="310637"/>
                  </a:moveTo>
                  <a:cubicBezTo>
                    <a:pt x="1254011" y="310637"/>
                    <a:pt x="1252105" y="309685"/>
                    <a:pt x="1250200" y="308732"/>
                  </a:cubicBezTo>
                  <a:cubicBezTo>
                    <a:pt x="1246391" y="305875"/>
                    <a:pt x="1245438" y="299207"/>
                    <a:pt x="1248296" y="295397"/>
                  </a:cubicBezTo>
                  <a:lnTo>
                    <a:pt x="1259725" y="280157"/>
                  </a:lnTo>
                  <a:cubicBezTo>
                    <a:pt x="1268298" y="269680"/>
                    <a:pt x="1275918" y="258250"/>
                    <a:pt x="1284491" y="247772"/>
                  </a:cubicBezTo>
                  <a:cubicBezTo>
                    <a:pt x="1287348" y="243962"/>
                    <a:pt x="1294016" y="243009"/>
                    <a:pt x="1297825" y="245867"/>
                  </a:cubicBezTo>
                  <a:cubicBezTo>
                    <a:pt x="1301636" y="248725"/>
                    <a:pt x="1302588" y="255392"/>
                    <a:pt x="1299730" y="259202"/>
                  </a:cubicBezTo>
                  <a:cubicBezTo>
                    <a:pt x="1291158" y="269680"/>
                    <a:pt x="1283538" y="280157"/>
                    <a:pt x="1274966" y="291587"/>
                  </a:cubicBezTo>
                  <a:lnTo>
                    <a:pt x="1263536" y="306827"/>
                  </a:lnTo>
                  <a:cubicBezTo>
                    <a:pt x="1261630" y="309685"/>
                    <a:pt x="1258773" y="310637"/>
                    <a:pt x="1255916" y="310637"/>
                  </a:cubicBezTo>
                  <a:close/>
                  <a:moveTo>
                    <a:pt x="785380" y="304922"/>
                  </a:moveTo>
                  <a:cubicBezTo>
                    <a:pt x="781571" y="304922"/>
                    <a:pt x="778713" y="303017"/>
                    <a:pt x="776808" y="300160"/>
                  </a:cubicBezTo>
                  <a:lnTo>
                    <a:pt x="767283" y="282062"/>
                  </a:lnTo>
                  <a:cubicBezTo>
                    <a:pt x="760616" y="270632"/>
                    <a:pt x="754900" y="259202"/>
                    <a:pt x="748233" y="247772"/>
                  </a:cubicBezTo>
                  <a:cubicBezTo>
                    <a:pt x="745375" y="243009"/>
                    <a:pt x="747280" y="237294"/>
                    <a:pt x="752043" y="234437"/>
                  </a:cubicBezTo>
                  <a:cubicBezTo>
                    <a:pt x="756805" y="231580"/>
                    <a:pt x="762521" y="233484"/>
                    <a:pt x="765378" y="238247"/>
                  </a:cubicBezTo>
                  <a:cubicBezTo>
                    <a:pt x="772046" y="249677"/>
                    <a:pt x="777760" y="261107"/>
                    <a:pt x="784428" y="272537"/>
                  </a:cubicBezTo>
                  <a:lnTo>
                    <a:pt x="793953" y="290635"/>
                  </a:lnTo>
                  <a:cubicBezTo>
                    <a:pt x="796810" y="295397"/>
                    <a:pt x="794905" y="301112"/>
                    <a:pt x="790143" y="303969"/>
                  </a:cubicBezTo>
                  <a:cubicBezTo>
                    <a:pt x="788238" y="304922"/>
                    <a:pt x="786333" y="304922"/>
                    <a:pt x="785380" y="304922"/>
                  </a:cubicBezTo>
                  <a:close/>
                  <a:moveTo>
                    <a:pt x="10046" y="304922"/>
                  </a:moveTo>
                  <a:cubicBezTo>
                    <a:pt x="8141" y="304922"/>
                    <a:pt x="5283" y="303969"/>
                    <a:pt x="3378" y="303017"/>
                  </a:cubicBezTo>
                  <a:cubicBezTo>
                    <a:pt x="-432" y="299207"/>
                    <a:pt x="-1384" y="293492"/>
                    <a:pt x="2425" y="289682"/>
                  </a:cubicBezTo>
                  <a:cubicBezTo>
                    <a:pt x="14808" y="274442"/>
                    <a:pt x="28143" y="259202"/>
                    <a:pt x="41478" y="244914"/>
                  </a:cubicBezTo>
                  <a:cubicBezTo>
                    <a:pt x="45288" y="241105"/>
                    <a:pt x="51003" y="241105"/>
                    <a:pt x="54813" y="243962"/>
                  </a:cubicBezTo>
                  <a:cubicBezTo>
                    <a:pt x="58623" y="247772"/>
                    <a:pt x="58623" y="253487"/>
                    <a:pt x="55766" y="257297"/>
                  </a:cubicBezTo>
                  <a:cubicBezTo>
                    <a:pt x="42430" y="271585"/>
                    <a:pt x="29096" y="286825"/>
                    <a:pt x="16713" y="301112"/>
                  </a:cubicBezTo>
                  <a:cubicBezTo>
                    <a:pt x="15760" y="303017"/>
                    <a:pt x="12903" y="304922"/>
                    <a:pt x="10046" y="304922"/>
                  </a:cubicBezTo>
                  <a:close/>
                  <a:moveTo>
                    <a:pt x="90055" y="217292"/>
                  </a:moveTo>
                  <a:cubicBezTo>
                    <a:pt x="87198" y="217292"/>
                    <a:pt x="85293" y="216339"/>
                    <a:pt x="83388" y="214434"/>
                  </a:cubicBezTo>
                  <a:cubicBezTo>
                    <a:pt x="79578" y="210625"/>
                    <a:pt x="79578" y="204909"/>
                    <a:pt x="83388" y="201100"/>
                  </a:cubicBezTo>
                  <a:cubicBezTo>
                    <a:pt x="97675" y="186812"/>
                    <a:pt x="112916" y="173477"/>
                    <a:pt x="127203" y="160142"/>
                  </a:cubicBezTo>
                  <a:cubicBezTo>
                    <a:pt x="131013" y="156332"/>
                    <a:pt x="137680" y="157284"/>
                    <a:pt x="140538" y="161094"/>
                  </a:cubicBezTo>
                  <a:cubicBezTo>
                    <a:pt x="144348" y="164905"/>
                    <a:pt x="143396" y="171572"/>
                    <a:pt x="139585" y="174430"/>
                  </a:cubicBezTo>
                  <a:cubicBezTo>
                    <a:pt x="125298" y="186812"/>
                    <a:pt x="111010" y="201100"/>
                    <a:pt x="96723" y="214434"/>
                  </a:cubicBezTo>
                  <a:cubicBezTo>
                    <a:pt x="94818" y="216339"/>
                    <a:pt x="92913" y="217292"/>
                    <a:pt x="90055" y="217292"/>
                  </a:cubicBezTo>
                  <a:close/>
                  <a:moveTo>
                    <a:pt x="1329258" y="217292"/>
                  </a:moveTo>
                  <a:cubicBezTo>
                    <a:pt x="1327353" y="217292"/>
                    <a:pt x="1324496" y="216339"/>
                    <a:pt x="1322591" y="215387"/>
                  </a:cubicBezTo>
                  <a:cubicBezTo>
                    <a:pt x="1318780" y="211577"/>
                    <a:pt x="1317828" y="205862"/>
                    <a:pt x="1321638" y="202052"/>
                  </a:cubicBezTo>
                  <a:cubicBezTo>
                    <a:pt x="1336878" y="183955"/>
                    <a:pt x="1349261" y="169667"/>
                    <a:pt x="1361643" y="157284"/>
                  </a:cubicBezTo>
                  <a:cubicBezTo>
                    <a:pt x="1365453" y="153475"/>
                    <a:pt x="1371168" y="153475"/>
                    <a:pt x="1374978" y="157284"/>
                  </a:cubicBezTo>
                  <a:cubicBezTo>
                    <a:pt x="1378788" y="161094"/>
                    <a:pt x="1378788" y="166809"/>
                    <a:pt x="1374978" y="170619"/>
                  </a:cubicBezTo>
                  <a:cubicBezTo>
                    <a:pt x="1363548" y="182050"/>
                    <a:pt x="1350213" y="196337"/>
                    <a:pt x="1335925" y="214434"/>
                  </a:cubicBezTo>
                  <a:cubicBezTo>
                    <a:pt x="1334973" y="216339"/>
                    <a:pt x="1332116" y="217292"/>
                    <a:pt x="1329258" y="217292"/>
                  </a:cubicBezTo>
                  <a:close/>
                  <a:moveTo>
                    <a:pt x="727278" y="202052"/>
                  </a:moveTo>
                  <a:cubicBezTo>
                    <a:pt x="724421" y="202052"/>
                    <a:pt x="720610" y="200147"/>
                    <a:pt x="718705" y="197289"/>
                  </a:cubicBezTo>
                  <a:cubicBezTo>
                    <a:pt x="707275" y="179192"/>
                    <a:pt x="696798" y="163000"/>
                    <a:pt x="686321" y="148712"/>
                  </a:cubicBezTo>
                  <a:cubicBezTo>
                    <a:pt x="683463" y="143950"/>
                    <a:pt x="684416" y="138234"/>
                    <a:pt x="688225" y="135377"/>
                  </a:cubicBezTo>
                  <a:cubicBezTo>
                    <a:pt x="692988" y="132519"/>
                    <a:pt x="698703" y="133472"/>
                    <a:pt x="701560" y="137282"/>
                  </a:cubicBezTo>
                  <a:cubicBezTo>
                    <a:pt x="712038" y="152522"/>
                    <a:pt x="723468" y="168714"/>
                    <a:pt x="734898" y="187764"/>
                  </a:cubicBezTo>
                  <a:cubicBezTo>
                    <a:pt x="737755" y="192527"/>
                    <a:pt x="735850" y="198242"/>
                    <a:pt x="732041" y="201100"/>
                  </a:cubicBezTo>
                  <a:cubicBezTo>
                    <a:pt x="730135" y="201100"/>
                    <a:pt x="728230" y="202052"/>
                    <a:pt x="727278" y="202052"/>
                  </a:cubicBezTo>
                  <a:close/>
                  <a:moveTo>
                    <a:pt x="178638" y="139187"/>
                  </a:moveTo>
                  <a:cubicBezTo>
                    <a:pt x="175780" y="139187"/>
                    <a:pt x="172923" y="138234"/>
                    <a:pt x="171018" y="135377"/>
                  </a:cubicBezTo>
                  <a:cubicBezTo>
                    <a:pt x="168160" y="131567"/>
                    <a:pt x="168160" y="124900"/>
                    <a:pt x="172923" y="122042"/>
                  </a:cubicBezTo>
                  <a:cubicBezTo>
                    <a:pt x="189116" y="109659"/>
                    <a:pt x="205308" y="97277"/>
                    <a:pt x="221500" y="86800"/>
                  </a:cubicBezTo>
                  <a:cubicBezTo>
                    <a:pt x="226263" y="83942"/>
                    <a:pt x="231978" y="84894"/>
                    <a:pt x="234835" y="89657"/>
                  </a:cubicBezTo>
                  <a:cubicBezTo>
                    <a:pt x="237693" y="94419"/>
                    <a:pt x="236741" y="100134"/>
                    <a:pt x="231978" y="102992"/>
                  </a:cubicBezTo>
                  <a:cubicBezTo>
                    <a:pt x="216738" y="113469"/>
                    <a:pt x="200546" y="124900"/>
                    <a:pt x="184353" y="137282"/>
                  </a:cubicBezTo>
                  <a:cubicBezTo>
                    <a:pt x="183400" y="138234"/>
                    <a:pt x="181496" y="139187"/>
                    <a:pt x="178638" y="139187"/>
                  </a:cubicBezTo>
                  <a:close/>
                  <a:moveTo>
                    <a:pt x="656793" y="105850"/>
                  </a:moveTo>
                  <a:cubicBezTo>
                    <a:pt x="653935" y="105850"/>
                    <a:pt x="652030" y="104897"/>
                    <a:pt x="650125" y="102992"/>
                  </a:cubicBezTo>
                  <a:cubicBezTo>
                    <a:pt x="636791" y="88705"/>
                    <a:pt x="622503" y="75369"/>
                    <a:pt x="607263" y="64892"/>
                  </a:cubicBezTo>
                  <a:cubicBezTo>
                    <a:pt x="602500" y="62034"/>
                    <a:pt x="601548" y="55367"/>
                    <a:pt x="605358" y="51557"/>
                  </a:cubicBezTo>
                  <a:cubicBezTo>
                    <a:pt x="608216" y="46794"/>
                    <a:pt x="614883" y="45842"/>
                    <a:pt x="618693" y="49652"/>
                  </a:cubicBezTo>
                  <a:cubicBezTo>
                    <a:pt x="633933" y="61082"/>
                    <a:pt x="649173" y="74417"/>
                    <a:pt x="664413" y="90609"/>
                  </a:cubicBezTo>
                  <a:cubicBezTo>
                    <a:pt x="668223" y="94419"/>
                    <a:pt x="668223" y="101087"/>
                    <a:pt x="663460" y="103944"/>
                  </a:cubicBezTo>
                  <a:cubicBezTo>
                    <a:pt x="661555" y="104897"/>
                    <a:pt x="659650" y="105850"/>
                    <a:pt x="656793" y="105850"/>
                  </a:cubicBezTo>
                  <a:close/>
                  <a:moveTo>
                    <a:pt x="277698" y="72512"/>
                  </a:moveTo>
                  <a:cubicBezTo>
                    <a:pt x="273888" y="72512"/>
                    <a:pt x="271030" y="70607"/>
                    <a:pt x="269125" y="67750"/>
                  </a:cubicBezTo>
                  <a:cubicBezTo>
                    <a:pt x="266268" y="62987"/>
                    <a:pt x="268173" y="57272"/>
                    <a:pt x="272935" y="54414"/>
                  </a:cubicBezTo>
                  <a:cubicBezTo>
                    <a:pt x="291033" y="43937"/>
                    <a:pt x="309130" y="35364"/>
                    <a:pt x="327228" y="28697"/>
                  </a:cubicBezTo>
                  <a:cubicBezTo>
                    <a:pt x="331991" y="26792"/>
                    <a:pt x="337705" y="28697"/>
                    <a:pt x="339610" y="34412"/>
                  </a:cubicBezTo>
                  <a:cubicBezTo>
                    <a:pt x="341516" y="39175"/>
                    <a:pt x="339610" y="44889"/>
                    <a:pt x="333896" y="46794"/>
                  </a:cubicBezTo>
                  <a:cubicBezTo>
                    <a:pt x="316750" y="53462"/>
                    <a:pt x="298653" y="62034"/>
                    <a:pt x="281508" y="71559"/>
                  </a:cubicBezTo>
                  <a:cubicBezTo>
                    <a:pt x="280555" y="72512"/>
                    <a:pt x="278650" y="72512"/>
                    <a:pt x="277698" y="72512"/>
                  </a:cubicBezTo>
                  <a:close/>
                  <a:moveTo>
                    <a:pt x="561543" y="37269"/>
                  </a:moveTo>
                  <a:cubicBezTo>
                    <a:pt x="560591" y="37269"/>
                    <a:pt x="558685" y="37269"/>
                    <a:pt x="557733" y="36317"/>
                  </a:cubicBezTo>
                  <a:cubicBezTo>
                    <a:pt x="541541" y="29650"/>
                    <a:pt x="524396" y="24887"/>
                    <a:pt x="506298" y="22030"/>
                  </a:cubicBezTo>
                  <a:lnTo>
                    <a:pt x="502488" y="21077"/>
                  </a:lnTo>
                  <a:cubicBezTo>
                    <a:pt x="496773" y="20125"/>
                    <a:pt x="493916" y="15362"/>
                    <a:pt x="493916" y="9647"/>
                  </a:cubicBezTo>
                  <a:cubicBezTo>
                    <a:pt x="494868" y="3932"/>
                    <a:pt x="499630" y="1075"/>
                    <a:pt x="505346" y="1075"/>
                  </a:cubicBezTo>
                  <a:lnTo>
                    <a:pt x="509155" y="2027"/>
                  </a:lnTo>
                  <a:cubicBezTo>
                    <a:pt x="528205" y="4884"/>
                    <a:pt x="547255" y="10600"/>
                    <a:pt x="564400" y="17267"/>
                  </a:cubicBezTo>
                  <a:cubicBezTo>
                    <a:pt x="569163" y="19172"/>
                    <a:pt x="572021" y="24887"/>
                    <a:pt x="570116" y="29650"/>
                  </a:cubicBezTo>
                  <a:cubicBezTo>
                    <a:pt x="569163" y="35364"/>
                    <a:pt x="565353" y="37269"/>
                    <a:pt x="561543" y="37269"/>
                  </a:cubicBezTo>
                  <a:close/>
                  <a:moveTo>
                    <a:pt x="387235" y="28697"/>
                  </a:moveTo>
                  <a:cubicBezTo>
                    <a:pt x="382473" y="28697"/>
                    <a:pt x="378663" y="25839"/>
                    <a:pt x="377710" y="21077"/>
                  </a:cubicBezTo>
                  <a:cubicBezTo>
                    <a:pt x="376758" y="16314"/>
                    <a:pt x="379616" y="10600"/>
                    <a:pt x="384378" y="9647"/>
                  </a:cubicBezTo>
                  <a:cubicBezTo>
                    <a:pt x="404380" y="4884"/>
                    <a:pt x="425335" y="1075"/>
                    <a:pt x="444385" y="122"/>
                  </a:cubicBezTo>
                  <a:cubicBezTo>
                    <a:pt x="450100" y="-831"/>
                    <a:pt x="453910" y="3932"/>
                    <a:pt x="454863" y="9647"/>
                  </a:cubicBezTo>
                  <a:cubicBezTo>
                    <a:pt x="454863" y="15362"/>
                    <a:pt x="451053" y="19172"/>
                    <a:pt x="445338" y="20125"/>
                  </a:cubicBezTo>
                  <a:cubicBezTo>
                    <a:pt x="427241" y="21077"/>
                    <a:pt x="408191" y="23934"/>
                    <a:pt x="388188" y="28697"/>
                  </a:cubicBezTo>
                  <a:cubicBezTo>
                    <a:pt x="389141" y="28697"/>
                    <a:pt x="388188" y="28697"/>
                    <a:pt x="387235" y="2869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e-Ukraine Head Bold" panose="00000800000000000000" pitchFamily="50" charset="-52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" name="Google Shape;2086;p46"/>
            <p:cNvGrpSpPr/>
            <p:nvPr/>
          </p:nvGrpSpPr>
          <p:grpSpPr>
            <a:xfrm>
              <a:off x="9144952" y="2466975"/>
              <a:ext cx="445770" cy="300037"/>
              <a:chOff x="9144952" y="2466975"/>
              <a:chExt cx="445770" cy="300037"/>
            </a:xfrm>
          </p:grpSpPr>
          <p:sp>
            <p:nvSpPr>
              <p:cNvPr id="57" name="Google Shape;2087;p46"/>
              <p:cNvSpPr/>
              <p:nvPr/>
            </p:nvSpPr>
            <p:spPr>
              <a:xfrm>
                <a:off x="9213532" y="2522220"/>
                <a:ext cx="330517" cy="203834"/>
              </a:xfrm>
              <a:custGeom>
                <a:avLst/>
                <a:gdLst/>
                <a:ahLst/>
                <a:cxnLst/>
                <a:rect l="l" t="t" r="r" b="b"/>
                <a:pathLst>
                  <a:path w="330517" h="203834" extrusionOk="0">
                    <a:moveTo>
                      <a:pt x="330518" y="0"/>
                    </a:moveTo>
                    <a:lnTo>
                      <a:pt x="0" y="203835"/>
                    </a:lnTo>
                    <a:lnTo>
                      <a:pt x="15240" y="84772"/>
                    </a:lnTo>
                    <a:close/>
                  </a:path>
                </a:pathLst>
              </a:custGeom>
              <a:solidFill>
                <a:srgbClr val="0254E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e-Ukraine Head Bold" panose="00000800000000000000" pitchFamily="50" charset="-52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2088;p46"/>
              <p:cNvSpPr/>
              <p:nvPr/>
            </p:nvSpPr>
            <p:spPr>
              <a:xfrm>
                <a:off x="9213532" y="2522220"/>
                <a:ext cx="330517" cy="203834"/>
              </a:xfrm>
              <a:custGeom>
                <a:avLst/>
                <a:gdLst/>
                <a:ahLst/>
                <a:cxnLst/>
                <a:rect l="l" t="t" r="r" b="b"/>
                <a:pathLst>
                  <a:path w="330517" h="203834" extrusionOk="0">
                    <a:moveTo>
                      <a:pt x="330518" y="0"/>
                    </a:moveTo>
                    <a:lnTo>
                      <a:pt x="0" y="203835"/>
                    </a:lnTo>
                    <a:lnTo>
                      <a:pt x="40957" y="119063"/>
                    </a:lnTo>
                    <a:close/>
                  </a:path>
                </a:pathLst>
              </a:custGeom>
              <a:solidFill>
                <a:srgbClr val="2E1AF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e-Ukraine Head Bold" panose="00000800000000000000" pitchFamily="50" charset="-52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9" name="Google Shape;2089;p46"/>
              <p:cNvGrpSpPr/>
              <p:nvPr/>
            </p:nvGrpSpPr>
            <p:grpSpPr>
              <a:xfrm>
                <a:off x="9144952" y="2466975"/>
                <a:ext cx="445770" cy="300037"/>
                <a:chOff x="9144952" y="2466975"/>
                <a:chExt cx="445770" cy="300037"/>
              </a:xfrm>
            </p:grpSpPr>
            <p:sp>
              <p:nvSpPr>
                <p:cNvPr id="60" name="Google Shape;2090;p46"/>
                <p:cNvSpPr/>
                <p:nvPr/>
              </p:nvSpPr>
              <p:spPr>
                <a:xfrm>
                  <a:off x="9144952" y="2466975"/>
                  <a:ext cx="445770" cy="300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770" h="300037" extrusionOk="0">
                      <a:moveTo>
                        <a:pt x="205740" y="300038"/>
                      </a:moveTo>
                      <a:lnTo>
                        <a:pt x="0" y="47625"/>
                      </a:lnTo>
                      <a:lnTo>
                        <a:pt x="44577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e-Ukraine Head Bold" panose="00000800000000000000" pitchFamily="50" charset="-52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" name="Google Shape;2091;p46"/>
                <p:cNvSpPr/>
                <p:nvPr/>
              </p:nvSpPr>
              <p:spPr>
                <a:xfrm>
                  <a:off x="9226867" y="2474595"/>
                  <a:ext cx="349567" cy="17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9567" h="171450" extrusionOk="0">
                      <a:moveTo>
                        <a:pt x="349568" y="0"/>
                      </a:moveTo>
                      <a:lnTo>
                        <a:pt x="0" y="140017"/>
                      </a:lnTo>
                      <a:lnTo>
                        <a:pt x="25718" y="17145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e-Ukraine Head Bold" panose="00000800000000000000" pitchFamily="50" charset="-52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338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45" y="3779533"/>
            <a:ext cx="4449555" cy="27853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latin typeface="e-Ukraine Head Light" panose="00000400000000000000" pitchFamily="50" charset="-52"/>
              </a:rPr>
              <a:t>Організація навчання та перевірки знань посадових осіб з питань охорони праці та безпеки життєдіяльності</a:t>
            </a:r>
            <a:endParaRPr lang="uk-UA" sz="1400" b="1" dirty="0">
              <a:latin typeface="e-Ukraine Head Light" panose="00000400000000000000" pitchFamily="50" charset="-52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16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Таблиця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712578"/>
              </p:ext>
            </p:extLst>
          </p:nvPr>
        </p:nvGraphicFramePr>
        <p:xfrm>
          <a:off x="5520267" y="2162964"/>
          <a:ext cx="6024296" cy="28450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51975">
                  <a:extLst>
                    <a:ext uri="{9D8B030D-6E8A-4147-A177-3AD203B41FA5}">
                      <a16:colId xmlns:a16="http://schemas.microsoft.com/office/drawing/2014/main" val="405138567"/>
                    </a:ext>
                  </a:extLst>
                </a:gridCol>
                <a:gridCol w="2572321">
                  <a:extLst>
                    <a:ext uri="{9D8B030D-6E8A-4147-A177-3AD203B41FA5}">
                      <a16:colId xmlns:a16="http://schemas.microsoft.com/office/drawing/2014/main" val="926309838"/>
                    </a:ext>
                  </a:extLst>
                </a:gridCol>
              </a:tblGrid>
              <a:tr h="249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Найменування області</a:t>
                      </a:r>
                      <a:endParaRPr lang="uk-UA" sz="1100" dirty="0">
                        <a:effectLst/>
                        <a:latin typeface="e-Ukraine Light" panose="00000400000000000000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Строк проведення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320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Київська, Черкаська, Чернігівська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22 – 23 лютого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81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м. Київ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22 – 23 березня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4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Івано-Франківська, Закарпатська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12 – 13 квітня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86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Житомирська, Вінницька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24 – 25 травня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872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Одеська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20 – 21 вересня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7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Полтавська, Кіровоградська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25 – 26 жовтня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06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Харківська, Сумська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e-Ukraine Light" panose="00000400000000000000" pitchFamily="50" charset="-52"/>
                          <a:ea typeface="Calibri" panose="020F0502020204030204" pitchFamily="34" charset="0"/>
                          <a:cs typeface="TimesNewRomanPSMT"/>
                        </a:rPr>
                        <a:t>22 – 23 листопада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713133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5520266" y="1356980"/>
            <a:ext cx="6024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e-Ukraine Head Light" panose="00000400000000000000" pitchFamily="50" charset="-52"/>
              </a:rPr>
              <a:t>ПЛАН-ГРАФІК</a:t>
            </a:r>
          </a:p>
          <a:p>
            <a:pPr algn="ctr"/>
            <a:r>
              <a:rPr lang="uk-UA" sz="1200" dirty="0" smtClean="0">
                <a:latin typeface="e-Ukraine Head Light" panose="00000400000000000000" pitchFamily="50" charset="-52"/>
              </a:rPr>
              <a:t>проведення навчання та перевірки знань посадових осіб з питань охорони праці та безпеки життєдіяльності на 2023 рік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64" name="Стрілка вправо з вирізом 63"/>
          <p:cNvSpPr/>
          <p:nvPr/>
        </p:nvSpPr>
        <p:spPr>
          <a:xfrm rot="20484132">
            <a:off x="4018072" y="2344267"/>
            <a:ext cx="1106098" cy="7868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65"/>
          <p:cNvSpPr txBox="1"/>
          <p:nvPr/>
        </p:nvSpPr>
        <p:spPr>
          <a:xfrm>
            <a:off x="6416058" y="5939361"/>
            <a:ext cx="390717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e-Ukraine Light" panose="00000400000000000000" pitchFamily="50" charset="-52"/>
              </a:rPr>
              <a:t>Результати</a:t>
            </a:r>
            <a:r>
              <a:rPr lang="uk-UA" sz="1600" dirty="0" smtClean="0">
                <a:latin typeface="e-Ukraine Light" panose="00000400000000000000" pitchFamily="50" charset="-52"/>
              </a:rPr>
              <a:t> </a:t>
            </a:r>
          </a:p>
          <a:p>
            <a:pPr algn="ctr"/>
            <a:r>
              <a:rPr lang="uk-UA" sz="1600" dirty="0" smtClean="0">
                <a:latin typeface="e-Ukraine Light" panose="00000400000000000000" pitchFamily="50" charset="-52"/>
              </a:rPr>
              <a:t>перевірки знань посадових осіб</a:t>
            </a:r>
            <a:endParaRPr lang="uk-UA" sz="1600" dirty="0">
              <a:latin typeface="e-Ukraine Light" panose="00000400000000000000" pitchFamily="50" charset="-52"/>
            </a:endParaRPr>
          </a:p>
        </p:txBody>
      </p:sp>
      <p:sp>
        <p:nvSpPr>
          <p:cNvPr id="67" name="Стрілка вправо з вирізом 66"/>
          <p:cNvSpPr/>
          <p:nvPr/>
        </p:nvSpPr>
        <p:spPr>
          <a:xfrm rot="7083806">
            <a:off x="8749310" y="5133520"/>
            <a:ext cx="693243" cy="63286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Стрілка вправо з вирізом 67"/>
          <p:cNvSpPr/>
          <p:nvPr/>
        </p:nvSpPr>
        <p:spPr>
          <a:xfrm rot="11896372">
            <a:off x="5542374" y="5561971"/>
            <a:ext cx="786045" cy="6854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TextBox 68"/>
          <p:cNvSpPr txBox="1"/>
          <p:nvPr/>
        </p:nvSpPr>
        <p:spPr>
          <a:xfrm>
            <a:off x="290743" y="1306196"/>
            <a:ext cx="3497148" cy="22621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rgbClr val="92D050"/>
              </a:gs>
            </a:gsLst>
            <a:lin ang="5400000" scaled="1"/>
          </a:gradFill>
          <a:ln>
            <a:solidFill>
              <a:srgbClr val="FF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uk-UA" sz="2400" dirty="0" smtClean="0"/>
          </a:p>
          <a:p>
            <a:endParaRPr lang="uk-UA" dirty="0"/>
          </a:p>
          <a:p>
            <a:pPr algn="ctr"/>
            <a:r>
              <a:rPr lang="uk-UA" sz="16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1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</a:p>
          <a:p>
            <a:pPr algn="ctr"/>
            <a:r>
              <a:rPr lang="uk-UA" sz="900" dirty="0" smtClean="0">
                <a:latin typeface="e-Ukraine Head Light" panose="00000400000000000000" pitchFamily="50" charset="-52"/>
              </a:rPr>
              <a:t>«Про проведення навчання, підвищення кваліфікації та перевірки знань посадових осіб з питань охорони праці та безпеки життєдіяльності на 2022 – 2023 роки»</a:t>
            </a:r>
          </a:p>
          <a:p>
            <a:pPr algn="ctr"/>
            <a:endParaRPr lang="uk-UA" sz="1200" dirty="0" smtClean="0"/>
          </a:p>
          <a:p>
            <a:pPr algn="ctr"/>
            <a:r>
              <a:rPr lang="uk-UA" sz="800" dirty="0" smtClean="0">
                <a:latin typeface="e-Ukraine Head Light" panose="00000400000000000000" pitchFamily="50" charset="-52"/>
              </a:rPr>
              <a:t>від 30.11.2021 </a:t>
            </a:r>
            <a:r>
              <a:rPr lang="uk-UA" sz="800" dirty="0">
                <a:latin typeface="e-Ukraine Head Light" panose="00000400000000000000" pitchFamily="50" charset="-52"/>
              </a:rPr>
              <a:t>№ </a:t>
            </a:r>
            <a:r>
              <a:rPr lang="uk-UA" sz="800" dirty="0" smtClean="0">
                <a:latin typeface="e-Ukraine Head Light" panose="00000400000000000000" pitchFamily="50" charset="-52"/>
              </a:rPr>
              <a:t>1288</a:t>
            </a:r>
          </a:p>
          <a:p>
            <a:pPr algn="ctr"/>
            <a:r>
              <a:rPr lang="uk-UA" sz="800" dirty="0" smtClean="0">
                <a:latin typeface="e-Ukraine Head Light" panose="00000400000000000000" pitchFamily="50" charset="-52"/>
              </a:rPr>
              <a:t>(із змінами внесеними наказом</a:t>
            </a:r>
            <a:r>
              <a:rPr lang="uk-UA" sz="800" dirty="0">
                <a:latin typeface="e-Ukraine Head Light" panose="00000400000000000000" pitchFamily="50" charset="-52"/>
              </a:rPr>
              <a:t> </a:t>
            </a:r>
            <a:r>
              <a:rPr lang="uk-UA" sz="800" dirty="0" smtClean="0">
                <a:latin typeface="e-Ukraine Head Light" panose="00000400000000000000" pitchFamily="50" charset="-52"/>
              </a:rPr>
              <a:t>Міністерства і </a:t>
            </a:r>
            <a:r>
              <a:rPr lang="uk-UA" sz="800" dirty="0">
                <a:latin typeface="e-Ukraine Head Light" panose="00000400000000000000" pitchFamily="50" charset="-52"/>
              </a:rPr>
              <a:t>науки України </a:t>
            </a:r>
            <a:r>
              <a:rPr lang="uk-UA" sz="800" dirty="0" smtClean="0">
                <a:latin typeface="e-Ukraine Head Light" panose="00000400000000000000" pitchFamily="50" charset="-52"/>
              </a:rPr>
              <a:t>від 26.04.2022 </a:t>
            </a:r>
            <a:r>
              <a:rPr lang="uk-UA" sz="800" dirty="0">
                <a:latin typeface="e-Ukraine Head Light" panose="00000400000000000000" pitchFamily="50" charset="-52"/>
              </a:rPr>
              <a:t>№ </a:t>
            </a:r>
            <a:r>
              <a:rPr lang="uk-UA" sz="800" dirty="0" smtClean="0">
                <a:latin typeface="e-Ukraine Head Light" panose="00000400000000000000" pitchFamily="50" charset="-52"/>
              </a:rPr>
              <a:t>384)</a:t>
            </a:r>
            <a:endParaRPr lang="uk-UA" sz="800" dirty="0">
              <a:latin typeface="e-Ukraine Head Light" panose="00000400000000000000" pitchFamily="50" charset="-52"/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96" y="1433003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e-Ukraine Head Light" panose="00000400000000000000" pitchFamily="50" charset="-52"/>
              </a:rPr>
              <a:t>Навчання здобувачів освіти діям у надзвичайних ситуаціях</a:t>
            </a:r>
            <a:endParaRPr lang="uk-UA" b="1" dirty="0">
              <a:latin typeface="e-Ukraine Head Light" panose="00000400000000000000" pitchFamily="50" charset="-52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17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круглений прямокутник 7"/>
          <p:cNvSpPr/>
          <p:nvPr/>
        </p:nvSpPr>
        <p:spPr>
          <a:xfrm>
            <a:off x="3091981" y="1709490"/>
            <a:ext cx="5827575" cy="1912299"/>
          </a:xfrm>
          <a:prstGeom prst="roundRect">
            <a:avLst>
              <a:gd name="adj" fmla="val 7212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Освітній процес з дітьми дошкільного віку проводиться </a:t>
            </a:r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згідно з вимогами базового компонента дошкільної освіти і спрямовується на формування достатнього та необхідного рівня знань і умінь дитини для безпечного перебування в навколишньому середовищі, елементарних норм поведінки у надзвичайних ситуаціях і запобігання пожежам від дитячих пустощів з вогнем</a:t>
            </a:r>
          </a:p>
        </p:txBody>
      </p:sp>
      <p:sp>
        <p:nvSpPr>
          <p:cNvPr id="9" name="Округлена прямокутна виноска 8"/>
          <p:cNvSpPr/>
          <p:nvPr/>
        </p:nvSpPr>
        <p:spPr>
          <a:xfrm>
            <a:off x="9277003" y="1972075"/>
            <a:ext cx="2715485" cy="1278266"/>
          </a:xfrm>
          <a:prstGeom prst="wedgeRoundRectCallout">
            <a:avLst>
              <a:gd name="adj1" fmla="val -67859"/>
              <a:gd name="adj2" fmla="val -3760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Практичне закріплення матеріалу під час проведення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Тижня безпеки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дитини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</a:t>
            </a:r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dirty="0">
                <a:solidFill>
                  <a:srgbClr val="FF0000"/>
                </a:solidFill>
                <a:latin typeface="e-Ukraine Head Light" panose="00000400000000000000" pitchFamily="50" charset="-52"/>
              </a:rPr>
              <a:t>Проводиться щороку</a:t>
            </a:r>
            <a:endParaRPr lang="uk-UA" sz="1200" dirty="0">
              <a:solidFill>
                <a:srgbClr val="FF0000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3091981" y="3810943"/>
            <a:ext cx="5827575" cy="1819161"/>
          </a:xfrm>
          <a:prstGeom prst="roundRect">
            <a:avLst>
              <a:gd name="adj" fmla="val 7212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Підготовка здобувачів освіти до дій у надзвичайних ситуаціях, що передбачає здобуття знань і вмінь з питань особистої безпеки в умовах загрози та виникнення надзвичайної ситуації, користування засобами захисту від її наслідків, вивчення правил пожежної безпеки та основ цивільного захисту</a:t>
            </a:r>
          </a:p>
        </p:txBody>
      </p:sp>
      <p:sp>
        <p:nvSpPr>
          <p:cNvPr id="13" name="Округлена прямокутна виноска 12"/>
          <p:cNvSpPr/>
          <p:nvPr/>
        </p:nvSpPr>
        <p:spPr>
          <a:xfrm>
            <a:off x="9277003" y="3704419"/>
            <a:ext cx="2715485" cy="2272495"/>
          </a:xfrm>
          <a:prstGeom prst="wedgeRoundRectCallout">
            <a:avLst>
              <a:gd name="adj1" fmla="val -67143"/>
              <a:gd name="adj2" fmla="val -3855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Вивчення 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предметів “Основи здоров’я” та “Захист Вітчизни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”</a:t>
            </a:r>
          </a:p>
          <a:p>
            <a:pPr algn="ctr"/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Практичне закріплення матеріалу під час проведення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Дня цивільного захисту</a:t>
            </a:r>
            <a:endParaRPr lang="uk-UA" sz="1200" b="1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dirty="0">
                <a:solidFill>
                  <a:srgbClr val="FF0000"/>
                </a:solidFill>
                <a:latin typeface="e-Ukraine Head Light" panose="00000400000000000000" pitchFamily="50" charset="-52"/>
              </a:rPr>
              <a:t>Проводиться щороку</a:t>
            </a:r>
            <a:endParaRPr lang="uk-UA" sz="1200" dirty="0">
              <a:solidFill>
                <a:srgbClr val="FF0000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14" name="Виноска зі стрілкою вправо 13"/>
          <p:cNvSpPr/>
          <p:nvPr/>
        </p:nvSpPr>
        <p:spPr>
          <a:xfrm>
            <a:off x="149629" y="2375181"/>
            <a:ext cx="2942352" cy="532014"/>
          </a:xfrm>
          <a:prstGeom prst="rightArrowCallout">
            <a:avLst>
              <a:gd name="adj1" fmla="val 25000"/>
              <a:gd name="adj2" fmla="val 25000"/>
              <a:gd name="adj3" fmla="val 12500"/>
              <a:gd name="adj4" fmla="val 85789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bg1"/>
                </a:solidFill>
                <a:latin typeface="e-Ukraine Head Light" panose="00000400000000000000" pitchFamily="50" charset="-52"/>
              </a:rPr>
              <a:t>Дошкільна освіта</a:t>
            </a:r>
          </a:p>
        </p:txBody>
      </p:sp>
      <p:sp>
        <p:nvSpPr>
          <p:cNvPr id="15" name="Виноска зі стрілкою вправо 14"/>
          <p:cNvSpPr/>
          <p:nvPr/>
        </p:nvSpPr>
        <p:spPr>
          <a:xfrm>
            <a:off x="149629" y="3834717"/>
            <a:ext cx="2942352" cy="713677"/>
          </a:xfrm>
          <a:prstGeom prst="rightArrowCallout">
            <a:avLst>
              <a:gd name="adj1" fmla="val 25000"/>
              <a:gd name="adj2" fmla="val 25000"/>
              <a:gd name="adj3" fmla="val 12500"/>
              <a:gd name="adj4" fmla="val 85789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bg1"/>
                </a:solidFill>
                <a:latin typeface="e-Ukraine Head Light" panose="00000400000000000000" pitchFamily="50" charset="-52"/>
              </a:rPr>
              <a:t>Повна загальна середня освіта</a:t>
            </a:r>
          </a:p>
        </p:txBody>
      </p:sp>
      <p:sp>
        <p:nvSpPr>
          <p:cNvPr id="16" name="Виноска зі стрілкою вправо 15"/>
          <p:cNvSpPr/>
          <p:nvPr/>
        </p:nvSpPr>
        <p:spPr>
          <a:xfrm>
            <a:off x="149629" y="4840666"/>
            <a:ext cx="2942352" cy="717852"/>
          </a:xfrm>
          <a:prstGeom prst="rightArrowCallout">
            <a:avLst>
              <a:gd name="adj1" fmla="val 25000"/>
              <a:gd name="adj2" fmla="val 25000"/>
              <a:gd name="adj3" fmla="val 12500"/>
              <a:gd name="adj4" fmla="val 85789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bg1"/>
                </a:solidFill>
                <a:latin typeface="e-Ukraine Head Light" panose="00000400000000000000" pitchFamily="50" charset="-52"/>
              </a:rPr>
              <a:t>Професійна (професійно-технічна) освіта</a:t>
            </a:r>
          </a:p>
        </p:txBody>
      </p:sp>
    </p:spTree>
    <p:extLst>
      <p:ext uri="{BB962C8B-B14F-4D97-AF65-F5344CB8AC3E}">
        <p14:creationId xmlns:p14="http://schemas.microsoft.com/office/powerpoint/2010/main" val="22171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0700"/>
            <a:ext cx="122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здобувачів освіти діям у надзвичайних ситуаціях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610975" y="6392339"/>
            <a:ext cx="581025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18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круглений прямокутник 7"/>
          <p:cNvSpPr/>
          <p:nvPr/>
        </p:nvSpPr>
        <p:spPr>
          <a:xfrm>
            <a:off x="2277687" y="1911195"/>
            <a:ext cx="6824749" cy="4378106"/>
          </a:xfrm>
          <a:prstGeom prst="roundRect">
            <a:avLst>
              <a:gd name="adj" fmla="val 2230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Навчання </a:t>
            </a:r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студентів всіх спеціальностей за дисциплінами, які відповідно передбачають формування у студентів:</a:t>
            </a:r>
          </a:p>
          <a:p>
            <a:pPr algn="just"/>
            <a:endParaRPr lang="uk-UA" sz="14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just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що </a:t>
            </a:r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навчаються за освітнім ступенем </a:t>
            </a:r>
            <a:r>
              <a:rPr lang="uk-UA" sz="1400" b="1" dirty="0">
                <a:solidFill>
                  <a:srgbClr val="FF0000"/>
                </a:solidFill>
                <a:latin typeface="e-Ukraine Head Light" panose="00000400000000000000" pitchFamily="50" charset="-52"/>
              </a:rPr>
              <a:t>бакалавра</a:t>
            </a:r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– здатності до ініціативності, відповідальності та навичок до безпечної діяльності відповідно до майбутнього профілю роботи, галузевих норм і правил, а також необхідного рівня індивідуального та колективного рівня безпеки у надзвичайних ситуаціях</a:t>
            </a:r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;</a:t>
            </a:r>
          </a:p>
          <a:p>
            <a:pPr algn="just"/>
            <a:endParaRPr lang="uk-UA" sz="14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just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що навчаються за освітнім ступенем </a:t>
            </a:r>
            <a:r>
              <a:rPr lang="uk-UA" sz="1400" b="1" dirty="0">
                <a:solidFill>
                  <a:srgbClr val="FF0000"/>
                </a:solidFill>
                <a:latin typeface="e-Ukraine Head Light" panose="00000400000000000000" pitchFamily="50" charset="-52"/>
              </a:rPr>
              <a:t>магістра</a:t>
            </a:r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– здатності до ініціативності, відповідальності та навичок до превентивного і аварійного планування, управління заходами безпеки професійної діяльності, уміння приймати рішення у складних та непередбачуваних ситуаціях, лідерські якості на посаді керівника. Знання міжнародних норм і законодавства України у сфері безпеки життєдіяльності населення, системи управління охороною праці та цивільного захисту.</a:t>
            </a:r>
          </a:p>
        </p:txBody>
      </p:sp>
      <p:sp>
        <p:nvSpPr>
          <p:cNvPr id="9" name="Округлена прямокутна виноска 8"/>
          <p:cNvSpPr/>
          <p:nvPr/>
        </p:nvSpPr>
        <p:spPr>
          <a:xfrm>
            <a:off x="9301943" y="2016560"/>
            <a:ext cx="2690546" cy="3740727"/>
          </a:xfrm>
          <a:prstGeom prst="wedgeRoundRectCallout">
            <a:avLst>
              <a:gd name="adj1" fmla="val -59567"/>
              <a:gd name="adj2" fmla="val -4845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Здійснюється за освітніми програмами та навчальними планами, що затверджуються на засіданнях вчених рад закладів вищої освіти.</a:t>
            </a:r>
          </a:p>
          <a:p>
            <a:pPr algn="ctr"/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Практичне закріплення матеріалу здійснюється під час проведення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об'єктового тренування з питань цивільного захисту</a:t>
            </a:r>
            <a:endParaRPr lang="uk-UA" sz="1200" b="1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 а також 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протипожежного</a:t>
            </a:r>
            <a:endParaRPr lang="uk-UA" sz="1200" b="1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тренування </a:t>
            </a:r>
          </a:p>
          <a:p>
            <a:pPr algn="ctr"/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algn="ctr"/>
            <a:r>
              <a:rPr lang="uk-UA" sz="1200" dirty="0">
                <a:solidFill>
                  <a:srgbClr val="FF0000"/>
                </a:solidFill>
                <a:latin typeface="e-Ukraine Head Light" panose="00000400000000000000" pitchFamily="50" charset="-52"/>
              </a:rPr>
              <a:t>Проводиться щороку</a:t>
            </a:r>
            <a:endParaRPr lang="uk-UA" sz="1200" dirty="0">
              <a:solidFill>
                <a:srgbClr val="FF0000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12" name="Виноска зі стрілкою вправо 11"/>
          <p:cNvSpPr/>
          <p:nvPr/>
        </p:nvSpPr>
        <p:spPr>
          <a:xfrm>
            <a:off x="149629" y="2841106"/>
            <a:ext cx="2128058" cy="717852"/>
          </a:xfrm>
          <a:prstGeom prst="rightArrowCallout">
            <a:avLst>
              <a:gd name="adj1" fmla="val 25000"/>
              <a:gd name="adj2" fmla="val 25000"/>
              <a:gd name="adj3" fmla="val 12500"/>
              <a:gd name="adj4" fmla="val 90119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>
                <a:solidFill>
                  <a:schemeClr val="bg1"/>
                </a:solidFill>
                <a:latin typeface="e-Ukraine Head Light" panose="00000400000000000000" pitchFamily="50" charset="-52"/>
              </a:rPr>
              <a:t>Вища освіта</a:t>
            </a:r>
            <a:endParaRPr lang="uk-UA" sz="1400" dirty="0">
              <a:solidFill>
                <a:schemeClr val="bg1"/>
              </a:solidFill>
              <a:latin typeface="e-Ukraine Head Light" panose="000004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73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grpSp>
        <p:nvGrpSpPr>
          <p:cNvPr id="8" name="Google Shape;3422;p79"/>
          <p:cNvGrpSpPr/>
          <p:nvPr/>
        </p:nvGrpSpPr>
        <p:grpSpPr>
          <a:xfrm>
            <a:off x="1456130" y="4544998"/>
            <a:ext cx="9079334" cy="2313002"/>
            <a:chOff x="4394805" y="4608194"/>
            <a:chExt cx="3402388" cy="866775"/>
          </a:xfrm>
        </p:grpSpPr>
        <p:grpSp>
          <p:nvGrpSpPr>
            <p:cNvPr id="9" name="Google Shape;3423;p79"/>
            <p:cNvGrpSpPr/>
            <p:nvPr/>
          </p:nvGrpSpPr>
          <p:grpSpPr>
            <a:xfrm>
              <a:off x="4451985" y="4608194"/>
              <a:ext cx="1642523" cy="696277"/>
              <a:chOff x="4451985" y="4608194"/>
              <a:chExt cx="1642523" cy="696277"/>
            </a:xfrm>
          </p:grpSpPr>
          <p:sp>
            <p:nvSpPr>
              <p:cNvPr id="25" name="Google Shape;3424;p79"/>
              <p:cNvSpPr/>
              <p:nvPr/>
            </p:nvSpPr>
            <p:spPr>
              <a:xfrm>
                <a:off x="4451985" y="4846773"/>
                <a:ext cx="1642523" cy="457698"/>
              </a:xfrm>
              <a:custGeom>
                <a:avLst/>
                <a:gdLst/>
                <a:ahLst/>
                <a:cxnLst/>
                <a:rect l="l" t="t" r="r" b="b"/>
                <a:pathLst>
                  <a:path w="1642523" h="457698" extrusionOk="0">
                    <a:moveTo>
                      <a:pt x="0" y="457699"/>
                    </a:moveTo>
                    <a:cubicBezTo>
                      <a:pt x="0" y="457699"/>
                      <a:pt x="11430" y="404359"/>
                      <a:pt x="20955" y="361496"/>
                    </a:cubicBezTo>
                    <a:cubicBezTo>
                      <a:pt x="40957" y="361496"/>
                      <a:pt x="50482" y="360544"/>
                      <a:pt x="71438" y="356734"/>
                    </a:cubicBezTo>
                    <a:cubicBezTo>
                      <a:pt x="75248" y="337684"/>
                      <a:pt x="78105" y="315776"/>
                      <a:pt x="83820" y="292916"/>
                    </a:cubicBezTo>
                    <a:cubicBezTo>
                      <a:pt x="100013" y="291964"/>
                      <a:pt x="118110" y="290059"/>
                      <a:pt x="128588" y="284344"/>
                    </a:cubicBezTo>
                    <a:cubicBezTo>
                      <a:pt x="142875" y="224336"/>
                      <a:pt x="160020" y="142421"/>
                      <a:pt x="168592" y="110036"/>
                    </a:cubicBezTo>
                    <a:cubicBezTo>
                      <a:pt x="569595" y="326254"/>
                      <a:pt x="1299210" y="-270011"/>
                      <a:pt x="1579245" y="160519"/>
                    </a:cubicBezTo>
                    <a:cubicBezTo>
                      <a:pt x="1651635" y="271961"/>
                      <a:pt x="1642110" y="391976"/>
                      <a:pt x="1642110" y="391976"/>
                    </a:cubicBezTo>
                    <a:lnTo>
                      <a:pt x="0" y="457699"/>
                    </a:lnTo>
                    <a:close/>
                  </a:path>
                </a:pathLst>
              </a:custGeom>
              <a:solidFill>
                <a:srgbClr val="F9FAF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3425;p79"/>
              <p:cNvSpPr/>
              <p:nvPr/>
            </p:nvSpPr>
            <p:spPr>
              <a:xfrm>
                <a:off x="4811077" y="4935497"/>
                <a:ext cx="1047750" cy="152573"/>
              </a:xfrm>
              <a:custGeom>
                <a:avLst/>
                <a:gdLst/>
                <a:ahLst/>
                <a:cxnLst/>
                <a:rect l="l" t="t" r="r" b="b"/>
                <a:pathLst>
                  <a:path w="1047750" h="152573" extrusionOk="0">
                    <a:moveTo>
                      <a:pt x="1047750" y="48934"/>
                    </a:moveTo>
                    <a:cubicBezTo>
                      <a:pt x="1009650" y="26075"/>
                      <a:pt x="965835" y="14645"/>
                      <a:pt x="921068" y="11787"/>
                    </a:cubicBezTo>
                    <a:cubicBezTo>
                      <a:pt x="877253" y="8930"/>
                      <a:pt x="832485" y="11787"/>
                      <a:pt x="788670" y="18455"/>
                    </a:cubicBezTo>
                    <a:cubicBezTo>
                      <a:pt x="701040" y="31790"/>
                      <a:pt x="615315" y="56555"/>
                      <a:pt x="529590" y="81320"/>
                    </a:cubicBezTo>
                    <a:lnTo>
                      <a:pt x="465773" y="100370"/>
                    </a:lnTo>
                    <a:cubicBezTo>
                      <a:pt x="443865" y="106084"/>
                      <a:pt x="422910" y="112752"/>
                      <a:pt x="401003" y="117515"/>
                    </a:cubicBezTo>
                    <a:cubicBezTo>
                      <a:pt x="357188" y="127992"/>
                      <a:pt x="313373" y="136565"/>
                      <a:pt x="268605" y="142280"/>
                    </a:cubicBezTo>
                    <a:cubicBezTo>
                      <a:pt x="180023" y="154662"/>
                      <a:pt x="88583" y="156567"/>
                      <a:pt x="0" y="144184"/>
                    </a:cubicBezTo>
                    <a:cubicBezTo>
                      <a:pt x="44768" y="147042"/>
                      <a:pt x="89535" y="146090"/>
                      <a:pt x="133350" y="143232"/>
                    </a:cubicBezTo>
                    <a:cubicBezTo>
                      <a:pt x="178118" y="140375"/>
                      <a:pt x="221932" y="134659"/>
                      <a:pt x="265748" y="127040"/>
                    </a:cubicBezTo>
                    <a:cubicBezTo>
                      <a:pt x="309563" y="120372"/>
                      <a:pt x="353378" y="110847"/>
                      <a:pt x="396240" y="99417"/>
                    </a:cubicBezTo>
                    <a:cubicBezTo>
                      <a:pt x="439103" y="88940"/>
                      <a:pt x="481965" y="75605"/>
                      <a:pt x="524828" y="63222"/>
                    </a:cubicBezTo>
                    <a:cubicBezTo>
                      <a:pt x="567690" y="50840"/>
                      <a:pt x="610553" y="39409"/>
                      <a:pt x="654368" y="28932"/>
                    </a:cubicBezTo>
                    <a:cubicBezTo>
                      <a:pt x="698182" y="18455"/>
                      <a:pt x="741998" y="9882"/>
                      <a:pt x="786765" y="5120"/>
                    </a:cubicBezTo>
                    <a:cubicBezTo>
                      <a:pt x="808673" y="2262"/>
                      <a:pt x="831532" y="357"/>
                      <a:pt x="854393" y="357"/>
                    </a:cubicBezTo>
                    <a:cubicBezTo>
                      <a:pt x="877253" y="-595"/>
                      <a:pt x="899160" y="357"/>
                      <a:pt x="922020" y="3215"/>
                    </a:cubicBezTo>
                    <a:cubicBezTo>
                      <a:pt x="966788" y="8930"/>
                      <a:pt x="1010603" y="22265"/>
                      <a:pt x="1047750" y="48934"/>
                    </a:cubicBezTo>
                    <a:close/>
                  </a:path>
                </a:pathLst>
              </a:custGeom>
              <a:solidFill>
                <a:srgbClr val="AEABA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3426;p79"/>
              <p:cNvSpPr/>
              <p:nvPr/>
            </p:nvSpPr>
            <p:spPr>
              <a:xfrm>
                <a:off x="4686300" y="5098585"/>
                <a:ext cx="1258252" cy="108475"/>
              </a:xfrm>
              <a:custGeom>
                <a:avLst/>
                <a:gdLst/>
                <a:ahLst/>
                <a:cxnLst/>
                <a:rect l="l" t="t" r="r" b="b"/>
                <a:pathLst>
                  <a:path w="1258252" h="108475" extrusionOk="0">
                    <a:moveTo>
                      <a:pt x="1258253" y="63965"/>
                    </a:moveTo>
                    <a:cubicBezTo>
                      <a:pt x="1211580" y="37295"/>
                      <a:pt x="1159193" y="23960"/>
                      <a:pt x="1106805" y="18245"/>
                    </a:cubicBezTo>
                    <a:cubicBezTo>
                      <a:pt x="1054418" y="12530"/>
                      <a:pt x="1001078" y="13482"/>
                      <a:pt x="948690" y="17292"/>
                    </a:cubicBezTo>
                    <a:cubicBezTo>
                      <a:pt x="842963" y="24912"/>
                      <a:pt x="739140" y="43962"/>
                      <a:pt x="635318" y="63012"/>
                    </a:cubicBezTo>
                    <a:lnTo>
                      <a:pt x="557213" y="77300"/>
                    </a:lnTo>
                    <a:cubicBezTo>
                      <a:pt x="530543" y="82062"/>
                      <a:pt x="504825" y="86825"/>
                      <a:pt x="478155" y="89682"/>
                    </a:cubicBezTo>
                    <a:cubicBezTo>
                      <a:pt x="425767" y="97302"/>
                      <a:pt x="372428" y="102065"/>
                      <a:pt x="319088" y="105875"/>
                    </a:cubicBezTo>
                    <a:cubicBezTo>
                      <a:pt x="212408" y="111590"/>
                      <a:pt x="104775" y="108732"/>
                      <a:pt x="0" y="88730"/>
                    </a:cubicBezTo>
                    <a:cubicBezTo>
                      <a:pt x="53340" y="93492"/>
                      <a:pt x="105727" y="96350"/>
                      <a:pt x="159067" y="95397"/>
                    </a:cubicBezTo>
                    <a:cubicBezTo>
                      <a:pt x="212408" y="95397"/>
                      <a:pt x="264795" y="92540"/>
                      <a:pt x="317183" y="87777"/>
                    </a:cubicBezTo>
                    <a:cubicBezTo>
                      <a:pt x="369570" y="83967"/>
                      <a:pt x="421958" y="77300"/>
                      <a:pt x="474345" y="69680"/>
                    </a:cubicBezTo>
                    <a:cubicBezTo>
                      <a:pt x="526733" y="62060"/>
                      <a:pt x="578168" y="51582"/>
                      <a:pt x="630555" y="42057"/>
                    </a:cubicBezTo>
                    <a:cubicBezTo>
                      <a:pt x="682943" y="32532"/>
                      <a:pt x="735330" y="23007"/>
                      <a:pt x="787718" y="16340"/>
                    </a:cubicBezTo>
                    <a:cubicBezTo>
                      <a:pt x="840105" y="8720"/>
                      <a:pt x="893445" y="3005"/>
                      <a:pt x="946785" y="1100"/>
                    </a:cubicBezTo>
                    <a:cubicBezTo>
                      <a:pt x="973455" y="147"/>
                      <a:pt x="1000125" y="-805"/>
                      <a:pt x="1026795" y="1100"/>
                    </a:cubicBezTo>
                    <a:cubicBezTo>
                      <a:pt x="1053465" y="2052"/>
                      <a:pt x="1080135" y="3957"/>
                      <a:pt x="1106805" y="8720"/>
                    </a:cubicBezTo>
                    <a:cubicBezTo>
                      <a:pt x="1161098" y="17292"/>
                      <a:pt x="1213485" y="33485"/>
                      <a:pt x="1258253" y="63965"/>
                    </a:cubicBezTo>
                    <a:close/>
                  </a:path>
                </a:pathLst>
              </a:custGeom>
              <a:solidFill>
                <a:srgbClr val="AEABA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3427;p79"/>
              <p:cNvSpPr/>
              <p:nvPr/>
            </p:nvSpPr>
            <p:spPr>
              <a:xfrm>
                <a:off x="4655820" y="4806315"/>
                <a:ext cx="1304925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1304925" h="161925" extrusionOk="0">
                    <a:moveTo>
                      <a:pt x="1167765" y="39053"/>
                    </a:moveTo>
                    <a:cubicBezTo>
                      <a:pt x="1032510" y="1905"/>
                      <a:pt x="888683" y="20955"/>
                      <a:pt x="777240" y="41910"/>
                    </a:cubicBezTo>
                    <a:cubicBezTo>
                      <a:pt x="742950" y="48578"/>
                      <a:pt x="709613" y="55245"/>
                      <a:pt x="676275" y="62865"/>
                    </a:cubicBezTo>
                    <a:cubicBezTo>
                      <a:pt x="586740" y="81915"/>
                      <a:pt x="493395" y="101917"/>
                      <a:pt x="401002" y="105728"/>
                    </a:cubicBezTo>
                    <a:cubicBezTo>
                      <a:pt x="283845" y="111442"/>
                      <a:pt x="113347" y="80963"/>
                      <a:pt x="15240" y="0"/>
                    </a:cubicBezTo>
                    <a:lnTo>
                      <a:pt x="8572" y="8572"/>
                    </a:lnTo>
                    <a:cubicBezTo>
                      <a:pt x="4763" y="17145"/>
                      <a:pt x="1905" y="26670"/>
                      <a:pt x="0" y="36195"/>
                    </a:cubicBezTo>
                    <a:cubicBezTo>
                      <a:pt x="106680" y="118110"/>
                      <a:pt x="282892" y="149542"/>
                      <a:pt x="402908" y="143828"/>
                    </a:cubicBezTo>
                    <a:cubicBezTo>
                      <a:pt x="498158" y="139065"/>
                      <a:pt x="592455" y="119063"/>
                      <a:pt x="683895" y="100013"/>
                    </a:cubicBezTo>
                    <a:cubicBezTo>
                      <a:pt x="717233" y="93345"/>
                      <a:pt x="750570" y="85725"/>
                      <a:pt x="783908" y="79057"/>
                    </a:cubicBezTo>
                    <a:cubicBezTo>
                      <a:pt x="890588" y="59055"/>
                      <a:pt x="1029652" y="40005"/>
                      <a:pt x="1157288" y="75247"/>
                    </a:cubicBezTo>
                    <a:cubicBezTo>
                      <a:pt x="1186815" y="83820"/>
                      <a:pt x="1257300" y="108585"/>
                      <a:pt x="1267777" y="161925"/>
                    </a:cubicBezTo>
                    <a:lnTo>
                      <a:pt x="1304925" y="155257"/>
                    </a:lnTo>
                    <a:cubicBezTo>
                      <a:pt x="1295400" y="103822"/>
                      <a:pt x="1245870" y="60960"/>
                      <a:pt x="1167765" y="390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3428;p79"/>
              <p:cNvSpPr/>
              <p:nvPr/>
            </p:nvSpPr>
            <p:spPr>
              <a:xfrm>
                <a:off x="4763452" y="4608194"/>
                <a:ext cx="1252537" cy="424815"/>
              </a:xfrm>
              <a:custGeom>
                <a:avLst/>
                <a:gdLst/>
                <a:ahLst/>
                <a:cxnLst/>
                <a:rect l="l" t="t" r="r" b="b"/>
                <a:pathLst>
                  <a:path w="1252537" h="424815" extrusionOk="0">
                    <a:moveTo>
                      <a:pt x="1140143" y="280988"/>
                    </a:moveTo>
                    <a:cubicBezTo>
                      <a:pt x="1016318" y="216218"/>
                      <a:pt x="870585" y="204788"/>
                      <a:pt x="758190" y="201930"/>
                    </a:cubicBezTo>
                    <a:cubicBezTo>
                      <a:pt x="723900" y="200978"/>
                      <a:pt x="688657" y="200978"/>
                      <a:pt x="655320" y="200978"/>
                    </a:cubicBezTo>
                    <a:cubicBezTo>
                      <a:pt x="563880" y="200978"/>
                      <a:pt x="468630" y="200025"/>
                      <a:pt x="377190" y="184785"/>
                    </a:cubicBezTo>
                    <a:cubicBezTo>
                      <a:pt x="261938" y="165735"/>
                      <a:pt x="100965" y="100013"/>
                      <a:pt x="22860" y="0"/>
                    </a:cubicBezTo>
                    <a:lnTo>
                      <a:pt x="14288" y="6668"/>
                    </a:lnTo>
                    <a:cubicBezTo>
                      <a:pt x="8573" y="14288"/>
                      <a:pt x="3810" y="22860"/>
                      <a:pt x="0" y="32385"/>
                    </a:cubicBezTo>
                    <a:cubicBezTo>
                      <a:pt x="87630" y="135255"/>
                      <a:pt x="252413" y="202883"/>
                      <a:pt x="371475" y="222885"/>
                    </a:cubicBezTo>
                    <a:cubicBezTo>
                      <a:pt x="465773" y="238125"/>
                      <a:pt x="561975" y="239078"/>
                      <a:pt x="656273" y="239078"/>
                    </a:cubicBezTo>
                    <a:cubicBezTo>
                      <a:pt x="689610" y="239078"/>
                      <a:pt x="724853" y="239078"/>
                      <a:pt x="759143" y="240030"/>
                    </a:cubicBezTo>
                    <a:cubicBezTo>
                      <a:pt x="867728" y="242888"/>
                      <a:pt x="1007745" y="253365"/>
                      <a:pt x="1124903" y="315278"/>
                    </a:cubicBezTo>
                    <a:cubicBezTo>
                      <a:pt x="1152525" y="329565"/>
                      <a:pt x="1216343" y="368618"/>
                      <a:pt x="1214438" y="423863"/>
                    </a:cubicBezTo>
                    <a:lnTo>
                      <a:pt x="1252538" y="424815"/>
                    </a:lnTo>
                    <a:cubicBezTo>
                      <a:pt x="1251585" y="370523"/>
                      <a:pt x="1211580" y="318135"/>
                      <a:pt x="1140143" y="2809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429;p79"/>
              <p:cNvSpPr/>
              <p:nvPr/>
            </p:nvSpPr>
            <p:spPr>
              <a:xfrm>
                <a:off x="4637722" y="5107305"/>
                <a:ext cx="368617" cy="37522"/>
              </a:xfrm>
              <a:custGeom>
                <a:avLst/>
                <a:gdLst/>
                <a:ahLst/>
                <a:cxnLst/>
                <a:rect l="l" t="t" r="r" b="b"/>
                <a:pathLst>
                  <a:path w="368617" h="37522" extrusionOk="0">
                    <a:moveTo>
                      <a:pt x="0" y="0"/>
                    </a:moveTo>
                    <a:cubicBezTo>
                      <a:pt x="30480" y="4763"/>
                      <a:pt x="61913" y="8572"/>
                      <a:pt x="92392" y="12382"/>
                    </a:cubicBezTo>
                    <a:cubicBezTo>
                      <a:pt x="122873" y="16192"/>
                      <a:pt x="153352" y="19050"/>
                      <a:pt x="184785" y="20955"/>
                    </a:cubicBezTo>
                    <a:cubicBezTo>
                      <a:pt x="200025" y="21907"/>
                      <a:pt x="215265" y="21907"/>
                      <a:pt x="230505" y="22860"/>
                    </a:cubicBezTo>
                    <a:lnTo>
                      <a:pt x="253365" y="22860"/>
                    </a:lnTo>
                    <a:cubicBezTo>
                      <a:pt x="260985" y="22860"/>
                      <a:pt x="268605" y="22860"/>
                      <a:pt x="276225" y="22860"/>
                    </a:cubicBezTo>
                    <a:cubicBezTo>
                      <a:pt x="306705" y="22860"/>
                      <a:pt x="338137" y="20955"/>
                      <a:pt x="368618" y="19050"/>
                    </a:cubicBezTo>
                    <a:cubicBezTo>
                      <a:pt x="338137" y="26670"/>
                      <a:pt x="307657" y="32385"/>
                      <a:pt x="276225" y="35242"/>
                    </a:cubicBezTo>
                    <a:cubicBezTo>
                      <a:pt x="244792" y="38100"/>
                      <a:pt x="213360" y="38100"/>
                      <a:pt x="182880" y="36195"/>
                    </a:cubicBezTo>
                    <a:cubicBezTo>
                      <a:pt x="151448" y="34290"/>
                      <a:pt x="120967" y="31432"/>
                      <a:pt x="89535" y="24765"/>
                    </a:cubicBezTo>
                    <a:cubicBezTo>
                      <a:pt x="59055" y="20002"/>
                      <a:pt x="28575" y="12382"/>
                      <a:pt x="0" y="0"/>
                    </a:cubicBezTo>
                    <a:close/>
                  </a:path>
                </a:pathLst>
              </a:custGeom>
              <a:solidFill>
                <a:srgbClr val="D4D4A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3430;p79"/>
              <p:cNvSpPr/>
              <p:nvPr/>
            </p:nvSpPr>
            <p:spPr>
              <a:xfrm>
                <a:off x="5508307" y="5001963"/>
                <a:ext cx="436245" cy="81528"/>
              </a:xfrm>
              <a:custGeom>
                <a:avLst/>
                <a:gdLst/>
                <a:ahLst/>
                <a:cxnLst/>
                <a:rect l="l" t="t" r="r" b="b"/>
                <a:pathLst>
                  <a:path w="436245" h="81528" extrusionOk="0">
                    <a:moveTo>
                      <a:pt x="0" y="41524"/>
                    </a:moveTo>
                    <a:cubicBezTo>
                      <a:pt x="34290" y="24379"/>
                      <a:pt x="71438" y="12949"/>
                      <a:pt x="108585" y="6281"/>
                    </a:cubicBezTo>
                    <a:cubicBezTo>
                      <a:pt x="146685" y="-386"/>
                      <a:pt x="185738" y="-1339"/>
                      <a:pt x="223838" y="1519"/>
                    </a:cubicBezTo>
                    <a:cubicBezTo>
                      <a:pt x="261938" y="5329"/>
                      <a:pt x="300038" y="12949"/>
                      <a:pt x="336233" y="26284"/>
                    </a:cubicBezTo>
                    <a:cubicBezTo>
                      <a:pt x="372427" y="39619"/>
                      <a:pt x="406717" y="57716"/>
                      <a:pt x="436245" y="81529"/>
                    </a:cubicBezTo>
                    <a:cubicBezTo>
                      <a:pt x="401955" y="65336"/>
                      <a:pt x="366713" y="52001"/>
                      <a:pt x="330517" y="41524"/>
                    </a:cubicBezTo>
                    <a:cubicBezTo>
                      <a:pt x="294322" y="31046"/>
                      <a:pt x="258127" y="24379"/>
                      <a:pt x="220980" y="20569"/>
                    </a:cubicBezTo>
                    <a:cubicBezTo>
                      <a:pt x="183833" y="16759"/>
                      <a:pt x="146685" y="16759"/>
                      <a:pt x="109538" y="20569"/>
                    </a:cubicBezTo>
                    <a:cubicBezTo>
                      <a:pt x="73342" y="24379"/>
                      <a:pt x="37147" y="31046"/>
                      <a:pt x="0" y="41524"/>
                    </a:cubicBezTo>
                    <a:close/>
                  </a:path>
                </a:pathLst>
              </a:custGeom>
              <a:solidFill>
                <a:srgbClr val="AEABA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" name="Google Shape;3431;p79"/>
            <p:cNvGrpSpPr/>
            <p:nvPr/>
          </p:nvGrpSpPr>
          <p:grpSpPr>
            <a:xfrm>
              <a:off x="6090824" y="4679632"/>
              <a:ext cx="1642523" cy="624839"/>
              <a:chOff x="6090824" y="4679632"/>
              <a:chExt cx="1642523" cy="624839"/>
            </a:xfrm>
          </p:grpSpPr>
          <p:sp>
            <p:nvSpPr>
              <p:cNvPr id="18" name="Google Shape;3432;p79"/>
              <p:cNvSpPr/>
              <p:nvPr/>
            </p:nvSpPr>
            <p:spPr>
              <a:xfrm>
                <a:off x="6090824" y="4846773"/>
                <a:ext cx="1642523" cy="457698"/>
              </a:xfrm>
              <a:custGeom>
                <a:avLst/>
                <a:gdLst/>
                <a:ahLst/>
                <a:cxnLst/>
                <a:rect l="l" t="t" r="r" b="b"/>
                <a:pathLst>
                  <a:path w="1642523" h="457698" extrusionOk="0">
                    <a:moveTo>
                      <a:pt x="1642523" y="457699"/>
                    </a:moveTo>
                    <a:cubicBezTo>
                      <a:pt x="1642523" y="457699"/>
                      <a:pt x="1631094" y="404359"/>
                      <a:pt x="1621569" y="361496"/>
                    </a:cubicBezTo>
                    <a:cubicBezTo>
                      <a:pt x="1601566" y="361496"/>
                      <a:pt x="1592041" y="360544"/>
                      <a:pt x="1571086" y="356734"/>
                    </a:cubicBezTo>
                    <a:cubicBezTo>
                      <a:pt x="1567276" y="337684"/>
                      <a:pt x="1564419" y="315776"/>
                      <a:pt x="1558704" y="292916"/>
                    </a:cubicBezTo>
                    <a:cubicBezTo>
                      <a:pt x="1542511" y="291964"/>
                      <a:pt x="1524413" y="290059"/>
                      <a:pt x="1513936" y="284344"/>
                    </a:cubicBezTo>
                    <a:cubicBezTo>
                      <a:pt x="1499648" y="224336"/>
                      <a:pt x="1482504" y="142421"/>
                      <a:pt x="1473931" y="110036"/>
                    </a:cubicBezTo>
                    <a:cubicBezTo>
                      <a:pt x="1072929" y="326254"/>
                      <a:pt x="343313" y="-270011"/>
                      <a:pt x="63278" y="160519"/>
                    </a:cubicBezTo>
                    <a:cubicBezTo>
                      <a:pt x="-9112" y="271961"/>
                      <a:pt x="413" y="391976"/>
                      <a:pt x="413" y="391976"/>
                    </a:cubicBezTo>
                    <a:lnTo>
                      <a:pt x="1642523" y="457699"/>
                    </a:lnTo>
                    <a:close/>
                  </a:path>
                </a:pathLst>
              </a:custGeom>
              <a:solidFill>
                <a:srgbClr val="F9FAF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" name="Google Shape;3433;p79"/>
              <p:cNvSpPr/>
              <p:nvPr/>
            </p:nvSpPr>
            <p:spPr>
              <a:xfrm>
                <a:off x="6326505" y="4935497"/>
                <a:ext cx="1047750" cy="152573"/>
              </a:xfrm>
              <a:custGeom>
                <a:avLst/>
                <a:gdLst/>
                <a:ahLst/>
                <a:cxnLst/>
                <a:rect l="l" t="t" r="r" b="b"/>
                <a:pathLst>
                  <a:path w="1047750" h="152573" extrusionOk="0">
                    <a:moveTo>
                      <a:pt x="0" y="48934"/>
                    </a:moveTo>
                    <a:cubicBezTo>
                      <a:pt x="38100" y="26075"/>
                      <a:pt x="81915" y="14645"/>
                      <a:pt x="126682" y="11787"/>
                    </a:cubicBezTo>
                    <a:cubicBezTo>
                      <a:pt x="170497" y="8930"/>
                      <a:pt x="215265" y="11787"/>
                      <a:pt x="259080" y="18455"/>
                    </a:cubicBezTo>
                    <a:cubicBezTo>
                      <a:pt x="346710" y="31790"/>
                      <a:pt x="432435" y="56555"/>
                      <a:pt x="518160" y="81320"/>
                    </a:cubicBezTo>
                    <a:lnTo>
                      <a:pt x="581977" y="100370"/>
                    </a:lnTo>
                    <a:cubicBezTo>
                      <a:pt x="603885" y="106084"/>
                      <a:pt x="624840" y="112752"/>
                      <a:pt x="646747" y="117515"/>
                    </a:cubicBezTo>
                    <a:cubicBezTo>
                      <a:pt x="690563" y="127992"/>
                      <a:pt x="734377" y="136565"/>
                      <a:pt x="779145" y="142280"/>
                    </a:cubicBezTo>
                    <a:cubicBezTo>
                      <a:pt x="867727" y="154662"/>
                      <a:pt x="959167" y="156567"/>
                      <a:pt x="1047750" y="144184"/>
                    </a:cubicBezTo>
                    <a:cubicBezTo>
                      <a:pt x="1002982" y="147042"/>
                      <a:pt x="958215" y="146090"/>
                      <a:pt x="914400" y="143232"/>
                    </a:cubicBezTo>
                    <a:cubicBezTo>
                      <a:pt x="869632" y="140375"/>
                      <a:pt x="825817" y="134659"/>
                      <a:pt x="782002" y="127040"/>
                    </a:cubicBezTo>
                    <a:cubicBezTo>
                      <a:pt x="738188" y="120372"/>
                      <a:pt x="694372" y="110847"/>
                      <a:pt x="651510" y="99417"/>
                    </a:cubicBezTo>
                    <a:cubicBezTo>
                      <a:pt x="608647" y="88940"/>
                      <a:pt x="565785" y="75605"/>
                      <a:pt x="522922" y="63222"/>
                    </a:cubicBezTo>
                    <a:cubicBezTo>
                      <a:pt x="480060" y="50840"/>
                      <a:pt x="437197" y="39409"/>
                      <a:pt x="393382" y="28932"/>
                    </a:cubicBezTo>
                    <a:cubicBezTo>
                      <a:pt x="349567" y="18455"/>
                      <a:pt x="305752" y="9882"/>
                      <a:pt x="260985" y="5120"/>
                    </a:cubicBezTo>
                    <a:cubicBezTo>
                      <a:pt x="239077" y="2262"/>
                      <a:pt x="216217" y="357"/>
                      <a:pt x="193357" y="357"/>
                    </a:cubicBezTo>
                    <a:cubicBezTo>
                      <a:pt x="170497" y="-595"/>
                      <a:pt x="148590" y="357"/>
                      <a:pt x="125730" y="3215"/>
                    </a:cubicBezTo>
                    <a:cubicBezTo>
                      <a:pt x="80963" y="8930"/>
                      <a:pt x="37147" y="22265"/>
                      <a:pt x="0" y="48934"/>
                    </a:cubicBezTo>
                    <a:close/>
                  </a:path>
                </a:pathLst>
              </a:custGeom>
              <a:solidFill>
                <a:srgbClr val="AEABA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" name="Google Shape;3434;p79"/>
              <p:cNvSpPr/>
              <p:nvPr/>
            </p:nvSpPr>
            <p:spPr>
              <a:xfrm>
                <a:off x="6240780" y="5098585"/>
                <a:ext cx="1258252" cy="108475"/>
              </a:xfrm>
              <a:custGeom>
                <a:avLst/>
                <a:gdLst/>
                <a:ahLst/>
                <a:cxnLst/>
                <a:rect l="l" t="t" r="r" b="b"/>
                <a:pathLst>
                  <a:path w="1258252" h="108475" extrusionOk="0">
                    <a:moveTo>
                      <a:pt x="0" y="63965"/>
                    </a:moveTo>
                    <a:cubicBezTo>
                      <a:pt x="46672" y="37295"/>
                      <a:pt x="99060" y="23960"/>
                      <a:pt x="151447" y="18245"/>
                    </a:cubicBezTo>
                    <a:cubicBezTo>
                      <a:pt x="203835" y="12530"/>
                      <a:pt x="257175" y="13482"/>
                      <a:pt x="309563" y="17292"/>
                    </a:cubicBezTo>
                    <a:cubicBezTo>
                      <a:pt x="415290" y="24912"/>
                      <a:pt x="519113" y="43962"/>
                      <a:pt x="622935" y="63012"/>
                    </a:cubicBezTo>
                    <a:lnTo>
                      <a:pt x="701040" y="77300"/>
                    </a:lnTo>
                    <a:cubicBezTo>
                      <a:pt x="727710" y="82062"/>
                      <a:pt x="753427" y="86825"/>
                      <a:pt x="780097" y="89682"/>
                    </a:cubicBezTo>
                    <a:cubicBezTo>
                      <a:pt x="832485" y="97302"/>
                      <a:pt x="885825" y="102065"/>
                      <a:pt x="939165" y="105875"/>
                    </a:cubicBezTo>
                    <a:cubicBezTo>
                      <a:pt x="1045845" y="111590"/>
                      <a:pt x="1153477" y="108732"/>
                      <a:pt x="1258252" y="88730"/>
                    </a:cubicBezTo>
                    <a:cubicBezTo>
                      <a:pt x="1204913" y="93492"/>
                      <a:pt x="1152525" y="96350"/>
                      <a:pt x="1099185" y="95397"/>
                    </a:cubicBezTo>
                    <a:cubicBezTo>
                      <a:pt x="1045845" y="95397"/>
                      <a:pt x="993457" y="92540"/>
                      <a:pt x="941070" y="87777"/>
                    </a:cubicBezTo>
                    <a:cubicBezTo>
                      <a:pt x="888682" y="83967"/>
                      <a:pt x="836295" y="77300"/>
                      <a:pt x="783907" y="69680"/>
                    </a:cubicBezTo>
                    <a:cubicBezTo>
                      <a:pt x="731520" y="62060"/>
                      <a:pt x="680085" y="51582"/>
                      <a:pt x="627697" y="42057"/>
                    </a:cubicBezTo>
                    <a:cubicBezTo>
                      <a:pt x="575310" y="32532"/>
                      <a:pt x="522922" y="23007"/>
                      <a:pt x="470535" y="16340"/>
                    </a:cubicBezTo>
                    <a:cubicBezTo>
                      <a:pt x="418147" y="8720"/>
                      <a:pt x="364807" y="3005"/>
                      <a:pt x="311467" y="1100"/>
                    </a:cubicBezTo>
                    <a:cubicBezTo>
                      <a:pt x="284797" y="147"/>
                      <a:pt x="258127" y="-805"/>
                      <a:pt x="231457" y="1100"/>
                    </a:cubicBezTo>
                    <a:cubicBezTo>
                      <a:pt x="204788" y="2052"/>
                      <a:pt x="178117" y="3957"/>
                      <a:pt x="151447" y="8720"/>
                    </a:cubicBezTo>
                    <a:cubicBezTo>
                      <a:pt x="97155" y="17292"/>
                      <a:pt x="44767" y="33485"/>
                      <a:pt x="0" y="63965"/>
                    </a:cubicBezTo>
                    <a:close/>
                  </a:path>
                </a:pathLst>
              </a:custGeom>
              <a:solidFill>
                <a:srgbClr val="AEABA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3435;p79"/>
              <p:cNvSpPr/>
              <p:nvPr/>
            </p:nvSpPr>
            <p:spPr>
              <a:xfrm>
                <a:off x="6224587" y="4806315"/>
                <a:ext cx="1304925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1304925" h="161925" extrusionOk="0">
                    <a:moveTo>
                      <a:pt x="137160" y="39053"/>
                    </a:moveTo>
                    <a:cubicBezTo>
                      <a:pt x="272415" y="1905"/>
                      <a:pt x="416243" y="20955"/>
                      <a:pt x="527685" y="41910"/>
                    </a:cubicBezTo>
                    <a:cubicBezTo>
                      <a:pt x="561975" y="48578"/>
                      <a:pt x="595313" y="55245"/>
                      <a:pt x="628650" y="62865"/>
                    </a:cubicBezTo>
                    <a:cubicBezTo>
                      <a:pt x="718185" y="81915"/>
                      <a:pt x="811530" y="101917"/>
                      <a:pt x="903922" y="105728"/>
                    </a:cubicBezTo>
                    <a:cubicBezTo>
                      <a:pt x="1021080" y="111442"/>
                      <a:pt x="1191578" y="80963"/>
                      <a:pt x="1289685" y="0"/>
                    </a:cubicBezTo>
                    <a:lnTo>
                      <a:pt x="1296353" y="8572"/>
                    </a:lnTo>
                    <a:cubicBezTo>
                      <a:pt x="1300163" y="17145"/>
                      <a:pt x="1303020" y="26670"/>
                      <a:pt x="1304925" y="36195"/>
                    </a:cubicBezTo>
                    <a:cubicBezTo>
                      <a:pt x="1198245" y="118110"/>
                      <a:pt x="1022032" y="149542"/>
                      <a:pt x="902018" y="143828"/>
                    </a:cubicBezTo>
                    <a:cubicBezTo>
                      <a:pt x="806768" y="139065"/>
                      <a:pt x="712470" y="119063"/>
                      <a:pt x="621030" y="100013"/>
                    </a:cubicBezTo>
                    <a:cubicBezTo>
                      <a:pt x="587693" y="93345"/>
                      <a:pt x="554355" y="85725"/>
                      <a:pt x="521018" y="79057"/>
                    </a:cubicBezTo>
                    <a:cubicBezTo>
                      <a:pt x="414338" y="59055"/>
                      <a:pt x="275272" y="40005"/>
                      <a:pt x="147638" y="75247"/>
                    </a:cubicBezTo>
                    <a:cubicBezTo>
                      <a:pt x="118110" y="83820"/>
                      <a:pt x="47625" y="108585"/>
                      <a:pt x="37147" y="161925"/>
                    </a:cubicBezTo>
                    <a:lnTo>
                      <a:pt x="0" y="155257"/>
                    </a:lnTo>
                    <a:cubicBezTo>
                      <a:pt x="9525" y="103822"/>
                      <a:pt x="59055" y="60960"/>
                      <a:pt x="137160" y="390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3436;p79"/>
              <p:cNvSpPr/>
              <p:nvPr/>
            </p:nvSpPr>
            <p:spPr>
              <a:xfrm>
                <a:off x="6192202" y="4679632"/>
                <a:ext cx="1281112" cy="315277"/>
              </a:xfrm>
              <a:custGeom>
                <a:avLst/>
                <a:gdLst/>
                <a:ahLst/>
                <a:cxnLst/>
                <a:rect l="l" t="t" r="r" b="b"/>
                <a:pathLst>
                  <a:path w="1281112" h="315277" extrusionOk="0">
                    <a:moveTo>
                      <a:pt x="122872" y="179070"/>
                    </a:moveTo>
                    <a:cubicBezTo>
                      <a:pt x="252413" y="125730"/>
                      <a:pt x="398145" y="127635"/>
                      <a:pt x="510540" y="134303"/>
                    </a:cubicBezTo>
                    <a:cubicBezTo>
                      <a:pt x="544830" y="136208"/>
                      <a:pt x="580072" y="139065"/>
                      <a:pt x="613410" y="142875"/>
                    </a:cubicBezTo>
                    <a:cubicBezTo>
                      <a:pt x="704850" y="150495"/>
                      <a:pt x="799147" y="159068"/>
                      <a:pt x="891540" y="152400"/>
                    </a:cubicBezTo>
                    <a:cubicBezTo>
                      <a:pt x="1008697" y="143828"/>
                      <a:pt x="1173480" y="92393"/>
                      <a:pt x="1261110" y="0"/>
                    </a:cubicBezTo>
                    <a:lnTo>
                      <a:pt x="1268730" y="7620"/>
                    </a:lnTo>
                    <a:cubicBezTo>
                      <a:pt x="1273492" y="16193"/>
                      <a:pt x="1277303" y="24765"/>
                      <a:pt x="1281113" y="34290"/>
                    </a:cubicBezTo>
                    <a:cubicBezTo>
                      <a:pt x="1184910" y="128588"/>
                      <a:pt x="1014413" y="181928"/>
                      <a:pt x="894397" y="190500"/>
                    </a:cubicBezTo>
                    <a:cubicBezTo>
                      <a:pt x="799147" y="197168"/>
                      <a:pt x="702945" y="189548"/>
                      <a:pt x="609600" y="180975"/>
                    </a:cubicBezTo>
                    <a:cubicBezTo>
                      <a:pt x="576263" y="178118"/>
                      <a:pt x="541020" y="175260"/>
                      <a:pt x="507682" y="173355"/>
                    </a:cubicBezTo>
                    <a:cubicBezTo>
                      <a:pt x="399097" y="166688"/>
                      <a:pt x="259080" y="164783"/>
                      <a:pt x="137160" y="215265"/>
                    </a:cubicBezTo>
                    <a:cubicBezTo>
                      <a:pt x="108585" y="226695"/>
                      <a:pt x="41910" y="260033"/>
                      <a:pt x="38100" y="315278"/>
                    </a:cubicBezTo>
                    <a:lnTo>
                      <a:pt x="0" y="313373"/>
                    </a:lnTo>
                    <a:cubicBezTo>
                      <a:pt x="3810" y="258128"/>
                      <a:pt x="48578" y="210503"/>
                      <a:pt x="122872" y="17907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3437;p79"/>
              <p:cNvSpPr/>
              <p:nvPr/>
            </p:nvSpPr>
            <p:spPr>
              <a:xfrm>
                <a:off x="7178992" y="5107305"/>
                <a:ext cx="368617" cy="37522"/>
              </a:xfrm>
              <a:custGeom>
                <a:avLst/>
                <a:gdLst/>
                <a:ahLst/>
                <a:cxnLst/>
                <a:rect l="l" t="t" r="r" b="b"/>
                <a:pathLst>
                  <a:path w="368617" h="37522" extrusionOk="0">
                    <a:moveTo>
                      <a:pt x="368617" y="0"/>
                    </a:moveTo>
                    <a:cubicBezTo>
                      <a:pt x="338138" y="4763"/>
                      <a:pt x="306705" y="8572"/>
                      <a:pt x="276225" y="12382"/>
                    </a:cubicBezTo>
                    <a:cubicBezTo>
                      <a:pt x="245745" y="16192"/>
                      <a:pt x="215265" y="19050"/>
                      <a:pt x="183832" y="20955"/>
                    </a:cubicBezTo>
                    <a:cubicBezTo>
                      <a:pt x="168592" y="21907"/>
                      <a:pt x="153352" y="21907"/>
                      <a:pt x="138113" y="22860"/>
                    </a:cubicBezTo>
                    <a:lnTo>
                      <a:pt x="115252" y="22860"/>
                    </a:lnTo>
                    <a:cubicBezTo>
                      <a:pt x="107632" y="22860"/>
                      <a:pt x="100013" y="22860"/>
                      <a:pt x="92392" y="22860"/>
                    </a:cubicBezTo>
                    <a:cubicBezTo>
                      <a:pt x="61913" y="22860"/>
                      <a:pt x="30480" y="20955"/>
                      <a:pt x="0" y="19050"/>
                    </a:cubicBezTo>
                    <a:cubicBezTo>
                      <a:pt x="30480" y="26670"/>
                      <a:pt x="60960" y="32385"/>
                      <a:pt x="92392" y="35242"/>
                    </a:cubicBezTo>
                    <a:cubicBezTo>
                      <a:pt x="123825" y="38100"/>
                      <a:pt x="155257" y="38100"/>
                      <a:pt x="185738" y="36195"/>
                    </a:cubicBezTo>
                    <a:cubicBezTo>
                      <a:pt x="217170" y="34290"/>
                      <a:pt x="247650" y="31432"/>
                      <a:pt x="279082" y="24765"/>
                    </a:cubicBezTo>
                    <a:cubicBezTo>
                      <a:pt x="309563" y="20002"/>
                      <a:pt x="340042" y="12382"/>
                      <a:pt x="368617" y="0"/>
                    </a:cubicBezTo>
                    <a:close/>
                  </a:path>
                </a:pathLst>
              </a:custGeom>
              <a:solidFill>
                <a:srgbClr val="D4D4A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3438;p79"/>
              <p:cNvSpPr/>
              <p:nvPr/>
            </p:nvSpPr>
            <p:spPr>
              <a:xfrm>
                <a:off x="6240780" y="5001963"/>
                <a:ext cx="436244" cy="81528"/>
              </a:xfrm>
              <a:custGeom>
                <a:avLst/>
                <a:gdLst/>
                <a:ahLst/>
                <a:cxnLst/>
                <a:rect l="l" t="t" r="r" b="b"/>
                <a:pathLst>
                  <a:path w="436244" h="81528" extrusionOk="0">
                    <a:moveTo>
                      <a:pt x="436245" y="41524"/>
                    </a:moveTo>
                    <a:cubicBezTo>
                      <a:pt x="401955" y="24379"/>
                      <a:pt x="364807" y="12949"/>
                      <a:pt x="327660" y="6281"/>
                    </a:cubicBezTo>
                    <a:cubicBezTo>
                      <a:pt x="289560" y="-386"/>
                      <a:pt x="250507" y="-1339"/>
                      <a:pt x="212407" y="1519"/>
                    </a:cubicBezTo>
                    <a:cubicBezTo>
                      <a:pt x="174307" y="5329"/>
                      <a:pt x="136207" y="12949"/>
                      <a:pt x="100013" y="26284"/>
                    </a:cubicBezTo>
                    <a:cubicBezTo>
                      <a:pt x="63817" y="39619"/>
                      <a:pt x="29527" y="57716"/>
                      <a:pt x="0" y="81529"/>
                    </a:cubicBezTo>
                    <a:cubicBezTo>
                      <a:pt x="34290" y="65336"/>
                      <a:pt x="69532" y="52001"/>
                      <a:pt x="105727" y="41524"/>
                    </a:cubicBezTo>
                    <a:cubicBezTo>
                      <a:pt x="141922" y="31046"/>
                      <a:pt x="178117" y="24379"/>
                      <a:pt x="215265" y="20569"/>
                    </a:cubicBezTo>
                    <a:cubicBezTo>
                      <a:pt x="252413" y="16759"/>
                      <a:pt x="289560" y="16759"/>
                      <a:pt x="326707" y="20569"/>
                    </a:cubicBezTo>
                    <a:cubicBezTo>
                      <a:pt x="362902" y="24379"/>
                      <a:pt x="400050" y="31046"/>
                      <a:pt x="436245" y="41524"/>
                    </a:cubicBezTo>
                    <a:close/>
                  </a:path>
                </a:pathLst>
              </a:custGeom>
              <a:solidFill>
                <a:srgbClr val="AEABA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" name="Google Shape;3439;p79"/>
            <p:cNvSpPr/>
            <p:nvPr/>
          </p:nvSpPr>
          <p:spPr>
            <a:xfrm>
              <a:off x="5830252" y="5205412"/>
              <a:ext cx="542925" cy="200222"/>
            </a:xfrm>
            <a:custGeom>
              <a:avLst/>
              <a:gdLst/>
              <a:ahLst/>
              <a:cxnLst/>
              <a:rect l="l" t="t" r="r" b="b"/>
              <a:pathLst>
                <a:path w="542925" h="200222" extrusionOk="0">
                  <a:moveTo>
                    <a:pt x="0" y="0"/>
                  </a:moveTo>
                  <a:lnTo>
                    <a:pt x="542925" y="0"/>
                  </a:lnTo>
                  <a:cubicBezTo>
                    <a:pt x="542925" y="0"/>
                    <a:pt x="476250" y="192405"/>
                    <a:pt x="271463" y="200025"/>
                  </a:cubicBezTo>
                  <a:cubicBezTo>
                    <a:pt x="271463" y="200025"/>
                    <a:pt x="80963" y="214313"/>
                    <a:pt x="0" y="0"/>
                  </a:cubicBezTo>
                  <a:close/>
                </a:path>
              </a:pathLst>
            </a:custGeom>
            <a:solidFill>
              <a:srgbClr val="2E1AFA"/>
            </a:solidFill>
            <a:ln>
              <a:noFill/>
            </a:ln>
            <a:effectLst>
              <a:outerShdw blurRad="292100" dist="152400" dir="5400000" algn="ctr" rotWithShape="0">
                <a:srgbClr val="000000">
                  <a:alpha val="2392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" name="Google Shape;3440;p79"/>
            <p:cNvGrpSpPr/>
            <p:nvPr/>
          </p:nvGrpSpPr>
          <p:grpSpPr>
            <a:xfrm>
              <a:off x="4394805" y="5205382"/>
              <a:ext cx="3402388" cy="269587"/>
              <a:chOff x="4394805" y="5205382"/>
              <a:chExt cx="3402388" cy="269587"/>
            </a:xfrm>
          </p:grpSpPr>
          <p:sp>
            <p:nvSpPr>
              <p:cNvPr id="15" name="Google Shape;3441;p79"/>
              <p:cNvSpPr/>
              <p:nvPr/>
            </p:nvSpPr>
            <p:spPr>
              <a:xfrm>
                <a:off x="4394805" y="5205382"/>
                <a:ext cx="1479292" cy="161954"/>
              </a:xfrm>
              <a:custGeom>
                <a:avLst/>
                <a:gdLst/>
                <a:ahLst/>
                <a:cxnLst/>
                <a:rect l="l" t="t" r="r" b="b"/>
                <a:pathLst>
                  <a:path w="1479292" h="161954" extrusionOk="0">
                    <a:moveTo>
                      <a:pt x="52417" y="161955"/>
                    </a:moveTo>
                    <a:cubicBezTo>
                      <a:pt x="24795" y="161955"/>
                      <a:pt x="982" y="140048"/>
                      <a:pt x="30" y="111473"/>
                    </a:cubicBezTo>
                    <a:cubicBezTo>
                      <a:pt x="-923" y="82898"/>
                      <a:pt x="20985" y="58132"/>
                      <a:pt x="50512" y="57180"/>
                    </a:cubicBezTo>
                    <a:lnTo>
                      <a:pt x="1424970" y="30"/>
                    </a:lnTo>
                    <a:cubicBezTo>
                      <a:pt x="1453545" y="-923"/>
                      <a:pt x="1478310" y="20985"/>
                      <a:pt x="1479262" y="50512"/>
                    </a:cubicBezTo>
                    <a:cubicBezTo>
                      <a:pt x="1480215" y="79087"/>
                      <a:pt x="1458307" y="103852"/>
                      <a:pt x="1428780" y="104805"/>
                    </a:cubicBezTo>
                    <a:lnTo>
                      <a:pt x="54322" y="161955"/>
                    </a:lnTo>
                    <a:cubicBezTo>
                      <a:pt x="53370" y="161955"/>
                      <a:pt x="52417" y="161955"/>
                      <a:pt x="52417" y="16195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Google Shape;3442;p79"/>
              <p:cNvSpPr/>
              <p:nvPr/>
            </p:nvSpPr>
            <p:spPr>
              <a:xfrm>
                <a:off x="6317903" y="5205383"/>
                <a:ext cx="1479290" cy="161953"/>
              </a:xfrm>
              <a:custGeom>
                <a:avLst/>
                <a:gdLst/>
                <a:ahLst/>
                <a:cxnLst/>
                <a:rect l="l" t="t" r="r" b="b"/>
                <a:pathLst>
                  <a:path w="1479290" h="161953" extrusionOk="0">
                    <a:moveTo>
                      <a:pt x="1426874" y="161954"/>
                    </a:moveTo>
                    <a:cubicBezTo>
                      <a:pt x="1425921" y="161954"/>
                      <a:pt x="1424969" y="161954"/>
                      <a:pt x="1424969" y="161954"/>
                    </a:cubicBezTo>
                    <a:lnTo>
                      <a:pt x="50511" y="104804"/>
                    </a:lnTo>
                    <a:cubicBezTo>
                      <a:pt x="21936" y="103851"/>
                      <a:pt x="-924" y="79086"/>
                      <a:pt x="29" y="50511"/>
                    </a:cubicBezTo>
                    <a:cubicBezTo>
                      <a:pt x="981" y="21936"/>
                      <a:pt x="25746" y="-924"/>
                      <a:pt x="54321" y="29"/>
                    </a:cubicBezTo>
                    <a:lnTo>
                      <a:pt x="1428779" y="57179"/>
                    </a:lnTo>
                    <a:cubicBezTo>
                      <a:pt x="1457354" y="58131"/>
                      <a:pt x="1480214" y="82896"/>
                      <a:pt x="1479261" y="111471"/>
                    </a:cubicBezTo>
                    <a:cubicBezTo>
                      <a:pt x="1478309" y="140046"/>
                      <a:pt x="1455449" y="161954"/>
                      <a:pt x="1426874" y="1619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Google Shape;3443;p79"/>
              <p:cNvSpPr/>
              <p:nvPr/>
            </p:nvSpPr>
            <p:spPr>
              <a:xfrm>
                <a:off x="5774792" y="5213769"/>
                <a:ext cx="639591" cy="261200"/>
              </a:xfrm>
              <a:custGeom>
                <a:avLst/>
                <a:gdLst/>
                <a:ahLst/>
                <a:cxnLst/>
                <a:rect l="l" t="t" r="r" b="b"/>
                <a:pathLst>
                  <a:path w="639591" h="261200" extrusionOk="0">
                    <a:moveTo>
                      <a:pt x="320255" y="261200"/>
                    </a:moveTo>
                    <a:cubicBezTo>
                      <a:pt x="190715" y="261200"/>
                      <a:pt x="70700" y="190715"/>
                      <a:pt x="6883" y="78320"/>
                    </a:cubicBezTo>
                    <a:cubicBezTo>
                      <a:pt x="-7405" y="53555"/>
                      <a:pt x="1168" y="21170"/>
                      <a:pt x="26885" y="6883"/>
                    </a:cubicBezTo>
                    <a:cubicBezTo>
                      <a:pt x="51650" y="-7405"/>
                      <a:pt x="84035" y="1168"/>
                      <a:pt x="98323" y="26885"/>
                    </a:cubicBezTo>
                    <a:cubicBezTo>
                      <a:pt x="144043" y="106895"/>
                      <a:pt x="228815" y="156425"/>
                      <a:pt x="321208" y="156425"/>
                    </a:cubicBezTo>
                    <a:cubicBezTo>
                      <a:pt x="411695" y="156425"/>
                      <a:pt x="496468" y="107848"/>
                      <a:pt x="542188" y="29743"/>
                    </a:cubicBezTo>
                    <a:cubicBezTo>
                      <a:pt x="556475" y="4978"/>
                      <a:pt x="588860" y="-3595"/>
                      <a:pt x="613625" y="10693"/>
                    </a:cubicBezTo>
                    <a:cubicBezTo>
                      <a:pt x="638390" y="24980"/>
                      <a:pt x="646963" y="57365"/>
                      <a:pt x="632675" y="82130"/>
                    </a:cubicBezTo>
                    <a:cubicBezTo>
                      <a:pt x="566953" y="192620"/>
                      <a:pt x="447890" y="261200"/>
                      <a:pt x="320255" y="26120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2" name="Google Shape;3463;p79"/>
          <p:cNvSpPr txBox="1"/>
          <p:nvPr/>
        </p:nvSpPr>
        <p:spPr>
          <a:xfrm>
            <a:off x="2439871" y="1784314"/>
            <a:ext cx="7317588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8000" b="1" dirty="0">
                <a:solidFill>
                  <a:srgbClr val="3860D2"/>
                </a:solidFill>
                <a:latin typeface="e-Ukraine Head Bold" pitchFamily="2" charset="0"/>
                <a:ea typeface="Poppins"/>
                <a:cs typeface="Poppins"/>
                <a:sym typeface="Poppins"/>
              </a:rPr>
              <a:t>Дякую за увагу!</a:t>
            </a:r>
            <a:endParaRPr sz="8000" b="1" dirty="0">
              <a:solidFill>
                <a:srgbClr val="3860D2"/>
              </a:solidFill>
              <a:latin typeface="e-Ukraine Head Bold" pitchFamily="2" charset="0"/>
              <a:ea typeface="Poppins"/>
              <a:cs typeface="Poppins"/>
              <a:sym typeface="Poppins"/>
            </a:endParaRPr>
          </a:p>
        </p:txBody>
      </p:sp>
      <p:pic>
        <p:nvPicPr>
          <p:cNvPr id="33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01" y="503268"/>
            <a:ext cx="4000426" cy="7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1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1471" y="-1179629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913" y="923446"/>
            <a:ext cx="8575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Законодавче підґрунтя для організації роботи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2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73697" y="1606016"/>
            <a:ext cx="8889063" cy="792696"/>
          </a:xfrm>
          <a:prstGeom prst="roundRect">
            <a:avLst/>
          </a:prstGeom>
          <a:solidFill>
            <a:srgbClr val="FFCCC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>
                <a:ln w="0"/>
                <a:solidFill>
                  <a:schemeClr val="tx1"/>
                </a:solidFill>
                <a:latin typeface="e-Ukraine Head Light" panose="00000400000000000000" pitchFamily="50" charset="-52"/>
              </a:rPr>
              <a:t>Стаття 3.</a:t>
            </a:r>
            <a:r>
              <a:rPr lang="uk-UA" sz="1400" dirty="0">
                <a:ln w="0"/>
                <a:solidFill>
                  <a:schemeClr val="tx1"/>
                </a:solidFill>
                <a:latin typeface="e-Ukraine Head Light" panose="00000400000000000000" pitchFamily="50" charset="-52"/>
              </a:rPr>
              <a:t> </a:t>
            </a:r>
            <a:r>
              <a:rPr lang="uk-UA" sz="1200" dirty="0">
                <a:ln w="0"/>
                <a:solidFill>
                  <a:schemeClr val="tx1"/>
                </a:solidFill>
                <a:latin typeface="e-Ukraine Head Light" panose="00000400000000000000" pitchFamily="50" charset="-52"/>
              </a:rPr>
              <a:t>Людина, її життя і здоров'я, честь і гідність, недоторканість і безпека визнаються в Україні найвищою соціальною цінністю. Права і свободи людини та їх гарантії визначають зміст і спрямованість діяльності держави.</a:t>
            </a:r>
          </a:p>
        </p:txBody>
      </p:sp>
      <p:sp>
        <p:nvSpPr>
          <p:cNvPr id="15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73697" y="3195525"/>
            <a:ext cx="8889063" cy="831117"/>
          </a:xfrm>
          <a:prstGeom prst="roundRect">
            <a:avLst/>
          </a:prstGeom>
          <a:solidFill>
            <a:srgbClr val="E5EBF7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Стаття 2.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 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Законодавство України про освіту</a:t>
            </a:r>
          </a:p>
          <a:p>
            <a:pPr algn="just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1. Законодавство України про освіту ґрунтується на Конституції України та складається із цього Закону, спеціальних законів, інших актів законодавства у сфері освіти і науки та міжнародних договорів України, укладених в установленому законом порядку.</a:t>
            </a:r>
          </a:p>
        </p:txBody>
      </p:sp>
      <p:sp>
        <p:nvSpPr>
          <p:cNvPr id="16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55804" y="4158566"/>
            <a:ext cx="3447885" cy="1177049"/>
          </a:xfrm>
          <a:prstGeom prst="roundRect">
            <a:avLst/>
          </a:prstGeom>
          <a:solidFill>
            <a:srgbClr val="E5EBF7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Стаття 53. 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Права та обов’язки здобувачів освіти</a:t>
            </a:r>
          </a:p>
          <a:p>
            <a:pPr algn="just" fontAlgn="base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1. Здобувачі освіти мають право на:</a:t>
            </a:r>
          </a:p>
          <a:p>
            <a:pPr algn="just" fontAlgn="base"/>
            <a:r>
              <a:rPr lang="uk-UA" sz="1200" u="sng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безпечні та нешкідливі умови навчання, утримання і праці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;</a:t>
            </a:r>
          </a:p>
        </p:txBody>
      </p:sp>
      <p:sp>
        <p:nvSpPr>
          <p:cNvPr id="17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6486425" y="4164569"/>
            <a:ext cx="5376335" cy="1150656"/>
          </a:xfrm>
          <a:prstGeom prst="roundRect">
            <a:avLst/>
          </a:prstGeom>
          <a:solidFill>
            <a:srgbClr val="E5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Стаття 54. 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Права та обов’язки педагогічних, науково-педагогічних і наукових працівників, інших осіб, які залучаються до освітнього процесу</a:t>
            </a:r>
          </a:p>
          <a:p>
            <a:pPr marL="342900" indent="-342900" algn="just">
              <a:buAutoNum type="arabicPeriod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Педагогічні, науково-педагогічні та наукові працівники мають право на: б</a:t>
            </a:r>
            <a:r>
              <a:rPr lang="uk-UA" sz="1200" u="sng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езпечні і нешкідливі умови праці</a:t>
            </a:r>
            <a:r>
              <a:rPr lang="uk-UA" sz="1200" dirty="0">
                <a:latin typeface="e-Ukraine Head Light" panose="00000400000000000000" pitchFamily="50" charset="-52"/>
              </a:rPr>
              <a:t>;</a:t>
            </a:r>
          </a:p>
        </p:txBody>
      </p:sp>
      <p:sp>
        <p:nvSpPr>
          <p:cNvPr id="19" name="Округлений прямокутник 5">
            <a:extLst>
              <a:ext uri="{FF2B5EF4-FFF2-40B4-BE49-F238E27FC236}">
                <a16:creationId xmlns:a16="http://schemas.microsoft.com/office/drawing/2014/main" id="{D784FDAA-16A5-0944-8CE3-8E46940F5182}"/>
              </a:ext>
            </a:extLst>
          </p:cNvPr>
          <p:cNvSpPr/>
          <p:nvPr/>
        </p:nvSpPr>
        <p:spPr>
          <a:xfrm>
            <a:off x="2955804" y="5467539"/>
            <a:ext cx="8889063" cy="857061"/>
          </a:xfrm>
          <a:prstGeom prst="roundRect">
            <a:avLst/>
          </a:prstGeom>
          <a:solidFill>
            <a:srgbClr val="E5EBF7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uk-UA" sz="14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Стаття 23.</a:t>
            </a:r>
            <a:r>
              <a:rPr lang="uk-UA" sz="1200" b="1" dirty="0">
                <a:solidFill>
                  <a:schemeClr val="tx1"/>
                </a:solidFill>
                <a:latin typeface="e-Ukraine Head Light" panose="00000400000000000000" pitchFamily="50" charset="-52"/>
              </a:rPr>
              <a:t> </a:t>
            </a: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Автономія закладу освіти</a:t>
            </a:r>
          </a:p>
          <a:p>
            <a:pPr algn="just" fontAlgn="base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1. Держава гарантує академічну, організаційну, фінансову і кадрову автономію закладів освіти.</a:t>
            </a:r>
          </a:p>
          <a:p>
            <a:pPr algn="just"/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2. Обсяг автономії закладів освіти визначається цим Законом, спеціальними законами та установчими документами закладу освіти</a:t>
            </a:r>
            <a:r>
              <a:rPr lang="uk-UA" sz="12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.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272" y="1325288"/>
            <a:ext cx="2413000" cy="1446550"/>
          </a:xfrm>
          <a:prstGeom prst="rect">
            <a:avLst/>
          </a:prstGeom>
          <a:gradFill flip="none" rotWithShape="1">
            <a:gsLst>
              <a:gs pos="29000">
                <a:srgbClr val="FFCCCC"/>
              </a:gs>
              <a:gs pos="74000">
                <a:srgbClr val="FFB3B5"/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uk-UA" sz="1400" dirty="0" smtClean="0"/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600" b="1" dirty="0" smtClean="0">
                <a:latin typeface="e-Ukraine Head Light" panose="00000400000000000000" pitchFamily="50" charset="-52"/>
              </a:rPr>
              <a:t>Конституція України</a:t>
            </a:r>
          </a:p>
          <a:p>
            <a:pPr algn="ctr"/>
            <a:endParaRPr lang="uk-UA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29407" y="3378885"/>
            <a:ext cx="2413000" cy="25237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ctr"/>
            <a:r>
              <a:rPr lang="uk-UA" sz="1600" b="1" dirty="0" smtClean="0">
                <a:latin typeface="e-Ukraine Head Light" panose="00000400000000000000" pitchFamily="50" charset="-52"/>
              </a:rPr>
              <a:t>Закон України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«Про освіту»</a:t>
            </a:r>
          </a:p>
          <a:p>
            <a:pPr algn="ctr"/>
            <a:endParaRPr lang="uk-UA" dirty="0" smtClean="0"/>
          </a:p>
          <a:p>
            <a:pPr algn="ctr"/>
            <a:r>
              <a:rPr lang="ru-RU" sz="1400" dirty="0">
                <a:latin typeface="e-Ukraine Head Light" panose="00000400000000000000" pitchFamily="50" charset="-52"/>
              </a:rPr>
              <a:t>5 </a:t>
            </a:r>
            <a:r>
              <a:rPr lang="uk-UA" sz="1400" dirty="0" smtClean="0">
                <a:latin typeface="e-Ukraine Head Light" panose="00000400000000000000" pitchFamily="50" charset="-52"/>
              </a:rPr>
              <a:t>вересня</a:t>
            </a:r>
            <a:r>
              <a:rPr lang="ru-RU" sz="1400" dirty="0" smtClean="0">
                <a:latin typeface="e-Ukraine Head Light" panose="00000400000000000000" pitchFamily="50" charset="-52"/>
              </a:rPr>
              <a:t> </a:t>
            </a:r>
            <a:r>
              <a:rPr lang="ru-RU" sz="1400" dirty="0">
                <a:latin typeface="e-Ukraine Head Light" panose="00000400000000000000" pitchFamily="50" charset="-52"/>
              </a:rPr>
              <a:t>2017 </a:t>
            </a:r>
            <a:r>
              <a:rPr lang="ru-RU" sz="1400" dirty="0" smtClean="0">
                <a:latin typeface="e-Ukraine Head Light" panose="00000400000000000000" pitchFamily="50" charset="-52"/>
              </a:rPr>
              <a:t>року № </a:t>
            </a:r>
            <a:r>
              <a:rPr lang="ru-RU" sz="1400" dirty="0">
                <a:latin typeface="e-Ukraine Head Light" panose="00000400000000000000" pitchFamily="50" charset="-52"/>
              </a:rPr>
              <a:t>2145-VIII</a:t>
            </a:r>
            <a:endParaRPr lang="uk-UA" sz="1400" dirty="0">
              <a:latin typeface="e-Ukraine Head Light" panose="00000400000000000000" pitchFamily="50" charset="-52"/>
            </a:endParaRPr>
          </a:p>
          <a:p>
            <a:pPr algn="ctr"/>
            <a:endParaRPr lang="uk-UA" sz="28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986" y="1488851"/>
            <a:ext cx="335842" cy="4685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851" y="3547234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0351" y="874358"/>
            <a:ext cx="8575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Законодавче підґрунтя для організації роботи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3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12729" y="1546512"/>
            <a:ext cx="2449358" cy="21544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Кодекс </a:t>
            </a:r>
            <a:r>
              <a:rPr lang="uk-UA" sz="1400" b="1" dirty="0">
                <a:latin typeface="e-Ukraine Head Light" panose="00000400000000000000" pitchFamily="50" charset="-52"/>
              </a:rPr>
              <a:t>законів про працю</a:t>
            </a:r>
            <a:r>
              <a:rPr lang="en-US" sz="1400" b="1" dirty="0">
                <a:latin typeface="e-Ukraine Head Light" panose="00000400000000000000" pitchFamily="50" charset="-52"/>
              </a:rPr>
              <a:t> 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України</a:t>
            </a:r>
          </a:p>
          <a:p>
            <a:pPr algn="ctr"/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ru-RU" sz="1400" dirty="0" smtClean="0">
                <a:latin typeface="e-Ukraine Head Light" panose="00000400000000000000" pitchFamily="50" charset="-52"/>
              </a:rPr>
              <a:t>10 </a:t>
            </a:r>
            <a:r>
              <a:rPr lang="uk-UA" sz="1400" dirty="0">
                <a:latin typeface="e-Ukraine Head Light" panose="00000400000000000000" pitchFamily="50" charset="-52"/>
              </a:rPr>
              <a:t>грудня</a:t>
            </a:r>
            <a:r>
              <a:rPr lang="ru-RU" sz="1400" dirty="0">
                <a:latin typeface="e-Ukraine Head Light" panose="00000400000000000000" pitchFamily="50" charset="-52"/>
              </a:rPr>
              <a:t> 1971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322-</a:t>
            </a:r>
            <a:r>
              <a:rPr lang="en-US" sz="1400" dirty="0">
                <a:latin typeface="e-Ukraine Head Light" panose="00000400000000000000" pitchFamily="50" charset="-52"/>
              </a:rPr>
              <a:t>VI</a:t>
            </a:r>
            <a:r>
              <a:rPr lang="ru-RU" sz="1400" dirty="0" smtClean="0">
                <a:latin typeface="e-Ukraine Head Light" panose="00000400000000000000" pitchFamily="50" charset="-52"/>
              </a:rPr>
              <a:t>II</a:t>
            </a:r>
          </a:p>
          <a:p>
            <a:pPr algn="ctr"/>
            <a:endParaRPr lang="uk-UA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9007813" y="1551277"/>
            <a:ext cx="2510337" cy="21544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Кодекс цивільного захисту України</a:t>
            </a:r>
          </a:p>
          <a:p>
            <a:pPr algn="ctr"/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ru-RU" sz="1400" dirty="0" smtClean="0">
                <a:latin typeface="e-Ukraine Head Light" panose="00000400000000000000" pitchFamily="50" charset="-52"/>
              </a:rPr>
              <a:t>2 </a:t>
            </a:r>
            <a:r>
              <a:rPr lang="uk-UA" sz="1400" dirty="0" smtClean="0">
                <a:latin typeface="e-Ukraine Head Light" panose="00000400000000000000" pitchFamily="50" charset="-52"/>
              </a:rPr>
              <a:t>жовтня</a:t>
            </a:r>
            <a:r>
              <a:rPr lang="ru-RU" sz="1400" dirty="0" smtClean="0">
                <a:latin typeface="e-Ukraine Head Light" panose="00000400000000000000" pitchFamily="50" charset="-52"/>
              </a:rPr>
              <a:t> </a:t>
            </a:r>
            <a:r>
              <a:rPr lang="ru-RU" sz="1400" dirty="0">
                <a:latin typeface="e-Ukraine Head Light" panose="00000400000000000000" pitchFamily="50" charset="-52"/>
              </a:rPr>
              <a:t>2012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</a:t>
            </a:r>
            <a:r>
              <a:rPr lang="ru-RU" sz="1400" dirty="0" smtClean="0">
                <a:latin typeface="e-Ukraine Head Light" panose="00000400000000000000" pitchFamily="50" charset="-52"/>
              </a:rPr>
              <a:t>5403-VI</a:t>
            </a:r>
            <a:endParaRPr lang="uk-UA" sz="1400" dirty="0">
              <a:latin typeface="e-Ukraine Head Light" panose="00000400000000000000" pitchFamily="50" charset="-52"/>
            </a:endParaRPr>
          </a:p>
          <a:p>
            <a:pPr algn="ctr"/>
            <a:endParaRPr lang="ru-RU" sz="1400" dirty="0" smtClean="0">
              <a:latin typeface="e-Ukraine Head Light" panose="00000400000000000000" pitchFamily="50" charset="-5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2937" y="1546512"/>
            <a:ext cx="2514828" cy="21544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Закон </a:t>
            </a:r>
            <a:r>
              <a:rPr lang="uk-UA" sz="1400" b="1" dirty="0">
                <a:latin typeface="e-Ukraine Head Light" panose="00000400000000000000" pitchFamily="50" charset="-52"/>
              </a:rPr>
              <a:t>України</a:t>
            </a: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400" b="1" dirty="0">
                <a:latin typeface="e-Ukraine Head Light" panose="00000400000000000000" pitchFamily="50" charset="-52"/>
              </a:rPr>
              <a:t>Про охорону праці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ru-RU" sz="1400" dirty="0">
                <a:latin typeface="e-Ukraine Head Light" panose="00000400000000000000" pitchFamily="50" charset="-52"/>
              </a:rPr>
              <a:t>14 </a:t>
            </a:r>
            <a:r>
              <a:rPr lang="uk-UA" sz="1400" dirty="0">
                <a:latin typeface="e-Ukraine Head Light" panose="00000400000000000000" pitchFamily="50" charset="-52"/>
              </a:rPr>
              <a:t>жовтня</a:t>
            </a:r>
            <a:r>
              <a:rPr lang="ru-RU" sz="1400" dirty="0">
                <a:latin typeface="e-Ukraine Head Light" panose="00000400000000000000" pitchFamily="50" charset="-52"/>
              </a:rPr>
              <a:t> 1992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</a:t>
            </a:r>
            <a:r>
              <a:rPr lang="ru-RU" sz="1400" dirty="0" smtClean="0">
                <a:latin typeface="e-Ukraine Head Light" panose="00000400000000000000" pitchFamily="50" charset="-52"/>
              </a:rPr>
              <a:t>2694-XII</a:t>
            </a:r>
          </a:p>
          <a:p>
            <a:pPr algn="ctr"/>
            <a:endParaRPr lang="uk-UA" sz="1400" dirty="0"/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30" y="1602012"/>
            <a:ext cx="335842" cy="468500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87" y="1597247"/>
            <a:ext cx="335842" cy="468500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060" y="1654120"/>
            <a:ext cx="335842" cy="468500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642275" y="4094971"/>
            <a:ext cx="3380501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Закон </a:t>
            </a:r>
            <a:r>
              <a:rPr lang="uk-UA" sz="1400" b="1" dirty="0">
                <a:latin typeface="e-Ukraine Head Light" panose="00000400000000000000" pitchFamily="50" charset="-52"/>
              </a:rPr>
              <a:t>України</a:t>
            </a: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400" b="1" dirty="0">
                <a:latin typeface="e-Ukraine Head Light" panose="00000400000000000000" pitchFamily="50" charset="-52"/>
              </a:rPr>
              <a:t>Про забезпечення санітарного та епідемічного благополуччя населення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ru-RU" sz="1400" dirty="0">
                <a:latin typeface="e-Ukraine Head Light" panose="00000400000000000000" pitchFamily="50" charset="-52"/>
              </a:rPr>
              <a:t>14 </a:t>
            </a:r>
            <a:r>
              <a:rPr lang="uk-UA" sz="1400" dirty="0">
                <a:latin typeface="e-Ukraine Head Light" panose="00000400000000000000" pitchFamily="50" charset="-52"/>
              </a:rPr>
              <a:t>жовтня</a:t>
            </a:r>
            <a:r>
              <a:rPr lang="ru-RU" sz="1400" dirty="0">
                <a:latin typeface="e-Ukraine Head Light" panose="00000400000000000000" pitchFamily="50" charset="-52"/>
              </a:rPr>
              <a:t> 1992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</a:t>
            </a:r>
            <a:r>
              <a:rPr lang="ru-RU" sz="1400" dirty="0" smtClean="0">
                <a:latin typeface="e-Ukraine Head Light" panose="00000400000000000000" pitchFamily="50" charset="-52"/>
              </a:rPr>
              <a:t>2694-XII</a:t>
            </a:r>
          </a:p>
          <a:p>
            <a:pPr algn="ctr"/>
            <a:endParaRPr lang="uk-UA" sz="1400" dirty="0"/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487" y="4150658"/>
            <a:ext cx="335842" cy="468500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782937" y="4095158"/>
            <a:ext cx="2514828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Закон </a:t>
            </a:r>
            <a:r>
              <a:rPr lang="uk-UA" sz="1400" b="1" dirty="0">
                <a:latin typeface="e-Ukraine Head Light" panose="00000400000000000000" pitchFamily="50" charset="-52"/>
              </a:rPr>
              <a:t>України</a:t>
            </a: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400" b="1" dirty="0">
                <a:latin typeface="e-Ukraine Head Light" panose="00000400000000000000" pitchFamily="50" charset="-52"/>
              </a:rPr>
              <a:t>Про 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дорожній рух»</a:t>
            </a:r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/>
          </a:p>
          <a:p>
            <a:pPr algn="ctr"/>
            <a:r>
              <a:rPr lang="ru-RU" sz="1400" dirty="0" smtClean="0">
                <a:latin typeface="e-Ukraine Head Light" panose="00000400000000000000" pitchFamily="50" charset="-52"/>
              </a:rPr>
              <a:t>30 </a:t>
            </a:r>
            <a:r>
              <a:rPr lang="uk-UA" sz="1400" dirty="0" smtClean="0">
                <a:latin typeface="e-Ukraine Head Light" panose="00000400000000000000" pitchFamily="50" charset="-52"/>
              </a:rPr>
              <a:t>червня</a:t>
            </a:r>
            <a:r>
              <a:rPr lang="ru-RU" sz="1400" dirty="0" smtClean="0">
                <a:latin typeface="e-Ukraine Head Light" panose="00000400000000000000" pitchFamily="50" charset="-52"/>
              </a:rPr>
              <a:t> </a:t>
            </a:r>
            <a:r>
              <a:rPr lang="ru-RU" sz="1400" dirty="0">
                <a:latin typeface="e-Ukraine Head Light" panose="00000400000000000000" pitchFamily="50" charset="-52"/>
              </a:rPr>
              <a:t>1993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</a:t>
            </a:r>
            <a:r>
              <a:rPr lang="ru-RU" sz="1400" dirty="0" smtClean="0">
                <a:latin typeface="e-Ukraine Head Light" panose="00000400000000000000" pitchFamily="50" charset="-52"/>
              </a:rPr>
              <a:t>3353-XII</a:t>
            </a:r>
          </a:p>
          <a:p>
            <a:pPr algn="ctr"/>
            <a:endParaRPr lang="uk-UA" sz="1400" dirty="0">
              <a:latin typeface="e-Ukraine Head Light" panose="00000400000000000000" pitchFamily="50" charset="-52"/>
            </a:endParaRP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30" y="4150658"/>
            <a:ext cx="335842" cy="468500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9007813" y="4095158"/>
            <a:ext cx="2514828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Закон </a:t>
            </a:r>
            <a:r>
              <a:rPr lang="uk-UA" sz="1400" b="1" dirty="0">
                <a:latin typeface="e-Ukraine Head Light" panose="00000400000000000000" pitchFamily="50" charset="-52"/>
              </a:rPr>
              <a:t>України</a:t>
            </a:r>
          </a:p>
          <a:p>
            <a:pPr algn="ctr"/>
            <a:endParaRPr lang="uk-UA" sz="14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400" b="1" dirty="0">
                <a:latin typeface="e-Ukraine Head Light" panose="00000400000000000000" pitchFamily="50" charset="-52"/>
              </a:rPr>
              <a:t>використання ядерної енергії та радіаційну безпеку</a:t>
            </a:r>
            <a:r>
              <a:rPr lang="uk-UA" sz="14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ru-RU" sz="1400" dirty="0" smtClean="0">
                <a:latin typeface="e-Ukraine Head Light" panose="00000400000000000000" pitchFamily="50" charset="-52"/>
              </a:rPr>
              <a:t>8 </a:t>
            </a:r>
            <a:r>
              <a:rPr lang="ru-RU" sz="1400" dirty="0">
                <a:latin typeface="e-Ukraine Head Light" panose="00000400000000000000" pitchFamily="50" charset="-52"/>
              </a:rPr>
              <a:t>лютого 1995 року</a:t>
            </a:r>
            <a:br>
              <a:rPr lang="ru-RU" sz="1400" dirty="0">
                <a:latin typeface="e-Ukraine Head Light" panose="00000400000000000000" pitchFamily="50" charset="-52"/>
              </a:rPr>
            </a:br>
            <a:r>
              <a:rPr lang="ru-RU" sz="1400" dirty="0">
                <a:latin typeface="e-Ukraine Head Light" panose="00000400000000000000" pitchFamily="50" charset="-52"/>
              </a:rPr>
              <a:t>№ 39/95-ВР</a:t>
            </a:r>
          </a:p>
          <a:p>
            <a:pPr algn="ctr"/>
            <a:endParaRPr lang="uk-UA" sz="1400" dirty="0"/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306" y="4150658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з охорони праці та безпеки життєдіяльності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4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1988" y="1358247"/>
            <a:ext cx="4387427" cy="295465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Списків виробництв, робіт, </a:t>
            </a:r>
            <a:r>
              <a:rPr lang="uk-UA" sz="1200" b="1" dirty="0" err="1">
                <a:latin typeface="e-Ukraine Head Light" panose="00000400000000000000" pitchFamily="50" charset="-52"/>
              </a:rPr>
              <a:t>цехів</a:t>
            </a:r>
            <a:r>
              <a:rPr lang="uk-UA" sz="1200" b="1" dirty="0">
                <a:latin typeface="e-Ukraine Head Light" panose="00000400000000000000" pitchFamily="50" charset="-52"/>
              </a:rPr>
              <a:t>, професій і посад, зайнятість працівників в яких дає право на щорічні додаткові відпустки за роботу із шкідливими і важкими умовами праці та за особливий характер праці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17 листопада 1997 р. № 1290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0" y="1468758"/>
            <a:ext cx="335842" cy="4685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65867" y="4508680"/>
            <a:ext cx="3233843" cy="220060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Правила дорожнього руху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10 жовтня 2001 р. № </a:t>
            </a:r>
            <a:r>
              <a:rPr lang="uk-UA" sz="1200" dirty="0" smtClean="0">
                <a:latin typeface="e-Ukraine Head Light" panose="00000400000000000000" pitchFamily="50" charset="-52"/>
              </a:rPr>
              <a:t>1306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867" y="4597044"/>
            <a:ext cx="335842" cy="468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467096" y="2704703"/>
            <a:ext cx="3220433" cy="275460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Порядку розслідування та обліку нещасних випадків, професійних захворювань та аварій на виробництві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17.04.2019 р. № </a:t>
            </a:r>
            <a:r>
              <a:rPr lang="uk-UA" sz="1200" dirty="0" smtClean="0">
                <a:latin typeface="e-Ukraine Head Light" panose="00000400000000000000" pitchFamily="50" charset="-52"/>
              </a:rPr>
              <a:t>337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391" y="2793067"/>
            <a:ext cx="335842" cy="4685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854915" y="1449944"/>
            <a:ext cx="3193152" cy="256993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Порядку розслідування та обліку нещасних випадків невиробничого характеру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22 березня 2001 р. № </a:t>
            </a:r>
            <a:r>
              <a:rPr lang="uk-UA" sz="1200" dirty="0" smtClean="0">
                <a:latin typeface="e-Ukraine Head Light" panose="00000400000000000000" pitchFamily="50" charset="-52"/>
              </a:rPr>
              <a:t>270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365" y="1538308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з охорони праці та безпеки життєдіяльності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5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2159" y="1420104"/>
            <a:ext cx="3192108" cy="221599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Розпорядження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схвалення Концепції безпеки закладів освіти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07.04.2023 р. № </a:t>
            </a:r>
            <a:r>
              <a:rPr lang="uk-UA" sz="1200" dirty="0" smtClean="0">
                <a:latin typeface="e-Ukraine Head Light" panose="00000400000000000000" pitchFamily="50" charset="-52"/>
              </a:rPr>
              <a:t>301-р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62" y="1505038"/>
            <a:ext cx="335842" cy="4685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243291" y="1409069"/>
            <a:ext cx="3679152" cy="2785378"/>
          </a:xfrm>
          <a:prstGeom prst="rect">
            <a:avLst/>
          </a:prstGeom>
          <a:gradFill>
            <a:gsLst>
              <a:gs pos="0">
                <a:srgbClr val="F9FDCF"/>
              </a:gs>
              <a:gs pos="100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Держнаглядохоронпраці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Типового положення про службу охорони праці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15.11.2004 № </a:t>
            </a:r>
            <a:r>
              <a:rPr lang="uk-UA" sz="1200" dirty="0" smtClean="0">
                <a:latin typeface="e-Ukraine Head Light" panose="00000400000000000000" pitchFamily="50" charset="-52"/>
              </a:rPr>
              <a:t>255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299" y="4003018"/>
            <a:ext cx="3193968" cy="258532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Розпорядження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затвердження </a:t>
            </a:r>
            <a:r>
              <a:rPr lang="uk-UA" sz="1200" b="1" dirty="0">
                <a:latin typeface="e-Ukraine Head Light" panose="00000400000000000000" pitchFamily="50" charset="-52"/>
              </a:rPr>
              <a:t>плану першочергових заходів з профілактики травматизму невиробничого характеру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08.11.2007 р. № 980-р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362" y="4088125"/>
            <a:ext cx="335842" cy="4685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14661" y="4282367"/>
            <a:ext cx="6334196" cy="2385268"/>
          </a:xfrm>
          <a:prstGeom prst="rect">
            <a:avLst/>
          </a:prstGeom>
          <a:gradFill>
            <a:gsLst>
              <a:gs pos="0">
                <a:srgbClr val="F9FDCF"/>
              </a:gs>
              <a:gs pos="100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охорони здоров'я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Переліку важких робіт і робіт із шкідливими і небезпечними умовами праці, на яких забороняється застосування праці неповнолітніх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15.11.2004 № </a:t>
            </a:r>
            <a:r>
              <a:rPr lang="uk-UA" sz="1200" dirty="0" smtClean="0">
                <a:latin typeface="e-Ukraine Head Light" panose="00000400000000000000" pitchFamily="50" charset="-52"/>
              </a:rPr>
              <a:t>255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38" y="4346244"/>
            <a:ext cx="335842" cy="4685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570505" y="1422063"/>
            <a:ext cx="4486548" cy="2754600"/>
          </a:xfrm>
          <a:prstGeom prst="rect">
            <a:avLst/>
          </a:prstGeom>
          <a:gradFill>
            <a:gsLst>
              <a:gs pos="0">
                <a:srgbClr val="F9FDCF"/>
              </a:gs>
              <a:gs pos="100000">
                <a:srgbClr val="C7D262"/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Держнаглядохоронпраці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Типового положення про порядок проведення навчання і перевірки знань з питань охорони праці та Переліку робіт з підвищеною небезпекою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r>
              <a:rPr lang="uk-UA" sz="1100" dirty="0">
                <a:latin typeface="e-Ukraine Head Light" panose="00000400000000000000" pitchFamily="50" charset="-52"/>
              </a:rPr>
              <a:t>із 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26.01.2005 № </a:t>
            </a:r>
            <a:r>
              <a:rPr lang="uk-UA" sz="1200" dirty="0" smtClean="0">
                <a:latin typeface="e-Ukraine Head Light" panose="00000400000000000000" pitchFamily="50" charset="-52"/>
              </a:rPr>
              <a:t>15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858" y="1518616"/>
            <a:ext cx="335842" cy="4685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946" y="1501734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з охорони праці та безпеки життєдіяльності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6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33226" y="1789260"/>
            <a:ext cx="3679152" cy="2985433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>
                <a:latin typeface="e-Ukraine Head Light" panose="00000400000000000000" pitchFamily="50" charset="-52"/>
              </a:rPr>
              <a:t>Міністерства освіти і науки України</a:t>
            </a: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Положення про організацію роботи з охорони праці та безпеки життєдіяльності учасників освітнього процесу в установах і закладах освіти»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26.12.2017 № </a:t>
            </a:r>
            <a:r>
              <a:rPr lang="uk-UA" sz="1200" dirty="0" smtClean="0">
                <a:latin typeface="e-Ukraine Head Light" panose="00000400000000000000" pitchFamily="50" charset="-52"/>
              </a:rPr>
              <a:t>1669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05902" y="2683724"/>
            <a:ext cx="3448913" cy="2939266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>
                <a:latin typeface="e-Ukraine Head Light" panose="00000400000000000000" pitchFamily="50" charset="-52"/>
              </a:rPr>
              <a:t>Міністерства освіти і науки України</a:t>
            </a: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затвердження Положення про порядок розслідування нещасних випадків, що сталися із здобувачами освіти під час освітнього процесу»</a:t>
            </a:r>
          </a:p>
          <a:p>
            <a:pPr algn="ctr"/>
            <a:r>
              <a:rPr lang="uk-UA" sz="1100" dirty="0" smtClean="0">
                <a:latin typeface="e-Ukraine Head Light" panose="00000400000000000000" pitchFamily="50" charset="-52"/>
              </a:rPr>
              <a:t> </a:t>
            </a:r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16.05.2019 № </a:t>
            </a:r>
            <a:r>
              <a:rPr lang="uk-UA" sz="1200" dirty="0" smtClean="0">
                <a:latin typeface="e-Ukraine Head Light" panose="00000400000000000000" pitchFamily="50" charset="-52"/>
              </a:rPr>
              <a:t>659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37" y="2776735"/>
            <a:ext cx="335842" cy="4685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09702" y="1402742"/>
            <a:ext cx="3730000" cy="4016484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«Про </a:t>
            </a:r>
            <a:r>
              <a:rPr lang="uk-UA" sz="1200" b="1" dirty="0">
                <a:latin typeface="e-Ukraine Head Light" panose="00000400000000000000" pitchFamily="50" charset="-52"/>
              </a:rPr>
              <a:t>внесення змін до наказу Міністерства освіти і науки України від 18 квітня 2006 року № 304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 smtClean="0"/>
          </a:p>
          <a:p>
            <a:pPr algn="ctr"/>
            <a:r>
              <a:rPr lang="uk-UA" sz="1100" b="1" dirty="0">
                <a:latin typeface="e-Ukraine Head Light" panose="00000400000000000000" pitchFamily="50" charset="-52"/>
              </a:rPr>
              <a:t>Положення про порядок проведення навчання і перевірки знань з питань охорони праці та безпеки життєдіяльності в закладах, установах, організаціях, підприємствах, що належать до сфери управління Міністерства освіти і науки </a:t>
            </a:r>
            <a:r>
              <a:rPr lang="uk-UA" sz="1100" b="1" dirty="0" smtClean="0">
                <a:latin typeface="e-Ukraine Head Light" panose="00000400000000000000" pitchFamily="50" charset="-52"/>
              </a:rPr>
              <a:t>України</a:t>
            </a:r>
            <a:endParaRPr lang="uk-UA" sz="11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22.11.2017 № </a:t>
            </a:r>
            <a:r>
              <a:rPr lang="uk-UA" sz="1200" dirty="0" smtClean="0">
                <a:latin typeface="e-Ukraine Head Light" panose="00000400000000000000" pitchFamily="50" charset="-52"/>
              </a:rPr>
              <a:t>1514</a:t>
            </a:r>
          </a:p>
          <a:p>
            <a:pPr algn="ctr"/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81" y="1490073"/>
            <a:ext cx="335842" cy="4685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881" y="1881925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з охорони праці та безпеки життєдіяльності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7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круглений прямокутник 13"/>
          <p:cNvSpPr/>
          <p:nvPr/>
        </p:nvSpPr>
        <p:spPr>
          <a:xfrm>
            <a:off x="2692400" y="1402742"/>
            <a:ext cx="9237134" cy="5114790"/>
          </a:xfrm>
          <a:prstGeom prst="roundRect">
            <a:avLst>
              <a:gd name="adj" fmla="val 4089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Наказ про розподіл (розмежування) функціональних обов'язків між керівником та його заступниками;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Персональні посадові інструкції працівників з відповідним розділом з питань охорони праці та безпеки життєдіяльності, затверджені наказом установи;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Розділ у колективному договорі (угоді) з питань охорони праці та безпеки життєдіяльності;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Наказ про призначення відповідальних посадових осіб за охорону праці, безпеку життєдіяльності в кабінетах, лабораторіях, за експлуатацію електрогосподарства, газового господарства тощо;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Положення про організацію роботи з охорони праці учасників освітнього процесу в установах і закладах освіти, затверджується наказом </a:t>
            </a:r>
            <a:r>
              <a:rPr lang="uk-UA" sz="12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закладу (установи);</a:t>
            </a:r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Правила внутрішнього трудового розпорядку</a:t>
            </a:r>
            <a:r>
              <a:rPr lang="uk-UA" sz="12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Плани евакуації працівників, учасників освітнього процесу на випадок пожежі або інших надзвичайних подій;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Програми проведення вступного та первинного інструктажу з питань охорони праці та безпеки життєдіяльності, затверджені наказом </a:t>
            </a:r>
            <a:r>
              <a:rPr lang="uk-UA" sz="1200" dirty="0" smtClean="0">
                <a:solidFill>
                  <a:schemeClr val="tx1"/>
                </a:solidFill>
                <a:latin typeface="e-Ukraine Head Light" panose="00000400000000000000" pitchFamily="50" charset="-52"/>
              </a:rPr>
              <a:t>закладу (установи);</a:t>
            </a:r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Інструкції з охорони праці на робочих місцях;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Інструкції з охорони праці, безпеки діяльності для кабінетів (лабораторій) хімії, біології, фізики, інформатики, обслуговуючої праці, майстерень, спортзалів, котельнь, їдальнь тощо;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Журнали реєстрації інструктажів згідно з нормативними актами (для працівників, студентів, аспірантів, учнів, вихованців);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Журнал реєстрації нещасних випадків на виробництві;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200" dirty="0">
                <a:solidFill>
                  <a:schemeClr val="tx1"/>
                </a:solidFill>
                <a:latin typeface="e-Ukraine Head Light" panose="00000400000000000000" pitchFamily="50" charset="-52"/>
              </a:rPr>
              <a:t>Журнал реєстрації нещасних випадків з вихованцями, учнями, студентами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200" dirty="0">
              <a:solidFill>
                <a:schemeClr val="tx1"/>
              </a:solidFill>
              <a:latin typeface="e-Ukraine Head Light" panose="00000400000000000000" pitchFamily="50" charset="-52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09702" y="2318546"/>
            <a:ext cx="2212118" cy="19389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Примірний перелік </a:t>
            </a:r>
          </a:p>
          <a:p>
            <a:pPr algn="ctr"/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основних документів </a:t>
            </a:r>
          </a:p>
          <a:p>
            <a:pPr algn="ctr"/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закладу освіти</a:t>
            </a:r>
            <a:endParaRPr lang="uk-UA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Виноска зі стрілкою вправо 6"/>
          <p:cNvSpPr/>
          <p:nvPr/>
        </p:nvSpPr>
        <p:spPr>
          <a:xfrm>
            <a:off x="209702" y="1930400"/>
            <a:ext cx="2482698" cy="2836333"/>
          </a:xfrm>
          <a:prstGeom prst="rightArrowCallout">
            <a:avLst>
              <a:gd name="adj1" fmla="val 35153"/>
              <a:gd name="adj2" fmla="val 21448"/>
              <a:gd name="adj3" fmla="val 8648"/>
              <a:gd name="adj4" fmla="val 87177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87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у сфері цивільного захисту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8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2158" y="1420104"/>
            <a:ext cx="3186041" cy="221599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Положення про єдину державну систему цивільного захисту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9 січня 2014 р. № </a:t>
            </a:r>
            <a:r>
              <a:rPr lang="uk-UA" sz="1200" dirty="0" smtClean="0">
                <a:latin typeface="e-Ukraine Head Light" panose="00000400000000000000" pitchFamily="50" charset="-52"/>
              </a:rPr>
              <a:t>11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57" y="1527767"/>
            <a:ext cx="335842" cy="4685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003433" y="4241484"/>
            <a:ext cx="3601715" cy="249299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затвердження </a:t>
            </a:r>
            <a:r>
              <a:rPr lang="uk-UA" sz="1200" b="1" dirty="0">
                <a:latin typeface="e-Ukraine Head Light" panose="00000400000000000000" pitchFamily="50" charset="-52"/>
              </a:rPr>
              <a:t>Порядку проведення евакуації у разі загрози виникнення або виникнення надзвичайних ситуацій»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30 жовтня 2013 р. № 841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9" y="4333623"/>
            <a:ext cx="335842" cy="4685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93207" y="1402742"/>
            <a:ext cx="4171856" cy="295465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Порядку забезпечення населення і працівників формувань та спеціалізованих служб цивільного захисту засобами індивідуального захисту приладами радіаційної та хімічної розвідки, дозиметричного і хімічного контролю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19 серпня 2002 р. № 1200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4" y="1494422"/>
            <a:ext cx="335842" cy="468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643053" y="4541473"/>
            <a:ext cx="4122010" cy="20313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Деякі питання використання захисних споруд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цивільного захисту»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10.03.2017 </a:t>
            </a:r>
            <a:r>
              <a:rPr lang="uk-UA" sz="1200" dirty="0" smtClean="0">
                <a:latin typeface="e-Ukraine Head Light" panose="00000400000000000000" pitchFamily="50" charset="-52"/>
              </a:rPr>
              <a:t>№ 138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137" y="4598058"/>
            <a:ext cx="335842" cy="4685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003434" y="1369939"/>
            <a:ext cx="3601714" cy="276998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Положення про організацію оповіщення про загрозу виникнення або виникнення надзвичайних ситуацій та зв’язку у сфері цивільного захисту»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27.09.2017 р. № 733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41" y="1473921"/>
            <a:ext cx="335842" cy="4685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92158" y="3743758"/>
            <a:ext cx="3186041" cy="286232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Порядку створення та використання матеріальних резервів для запобігання і ліквідації наслідків надзвичайних 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ситуацій»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30 вересня 2015 р. № 775 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57" y="3851421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04F8AA-BFCB-9241-953E-AFD0C0D1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2027" y="-1179628"/>
            <a:ext cx="14398366" cy="9356651"/>
          </a:xfrm>
          <a:prstGeom prst="rect">
            <a:avLst/>
          </a:prstGeom>
        </p:spPr>
      </p:pic>
      <p:pic>
        <p:nvPicPr>
          <p:cNvPr id="1026" name="Picture 2" descr="Файл:Ministry of Education and Science of Ukraine (logo) u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2" y="164886"/>
            <a:ext cx="2732851" cy="48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611" y="400818"/>
            <a:ext cx="6103987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aseline="30000" dirty="0" smtClean="0">
                <a:latin typeface="Microtype" pitchFamily="2" charset="-52"/>
                <a:cs typeface="Arial" pitchFamily="34" charset="0"/>
              </a:rPr>
              <a:t>Всеукраїнський тиждень безпеки</a:t>
            </a:r>
            <a:endParaRPr lang="uk-UA" sz="4000" baseline="30000" dirty="0">
              <a:latin typeface="Microtype" pitchFamily="2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685" y="910700"/>
            <a:ext cx="11322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нормативно-правові акти у сфері цивільного захисту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>
          <a:xfrm>
            <a:off x="11843518" y="6392339"/>
            <a:ext cx="348482" cy="365125"/>
          </a:xfrm>
        </p:spPr>
        <p:txBody>
          <a:bodyPr/>
          <a:lstStyle/>
          <a:p>
            <a:fld id="{699E7D77-901A-3642-843D-2FAAB87BAC81}" type="slidenum">
              <a:rPr lang="en-US" sz="2800" smtClean="0"/>
              <a:t>9</a:t>
            </a:fld>
            <a:endParaRPr lang="en-US" sz="2800" dirty="0"/>
          </a:p>
        </p:txBody>
      </p:sp>
      <p:cxnSp>
        <p:nvCxnSpPr>
          <p:cNvPr id="11" name="Пряма сполучна лінія 8">
            <a:extLst>
              <a:ext uri="{FF2B5EF4-FFF2-40B4-BE49-F238E27FC236}">
                <a16:creationId xmlns:a16="http://schemas.microsoft.com/office/drawing/2014/main" id="{5A02A714-DBF1-A74A-B924-F5045F517E2E}"/>
              </a:ext>
            </a:extLst>
          </p:cNvPr>
          <p:cNvCxnSpPr>
            <a:cxnSpLocks/>
          </p:cNvCxnSpPr>
          <p:nvPr/>
        </p:nvCxnSpPr>
        <p:spPr>
          <a:xfrm>
            <a:off x="2942553" y="836037"/>
            <a:ext cx="8575597" cy="44286"/>
          </a:xfrm>
          <a:prstGeom prst="line">
            <a:avLst/>
          </a:prstGeom>
          <a:ln w="57150">
            <a:solidFill>
              <a:srgbClr val="386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078" y="1495586"/>
            <a:ext cx="3186041" cy="249299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Порядку здійснення навчання населення діям у надзвичайних ситуаціях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26.06.2013 р. № </a:t>
            </a:r>
            <a:r>
              <a:rPr lang="uk-UA" sz="1200" dirty="0" smtClean="0">
                <a:latin typeface="e-Ukraine Head Light" panose="00000400000000000000" pitchFamily="50" charset="-52"/>
              </a:rPr>
              <a:t>444</a:t>
            </a:r>
            <a:endParaRPr lang="uk-UA" sz="1200" dirty="0">
              <a:latin typeface="e-Ukraine Head Light" panose="00000400000000000000" pitchFamily="50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7" y="1603249"/>
            <a:ext cx="335842" cy="4685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745149" y="1495747"/>
            <a:ext cx="4403423" cy="258532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Порядку проведення навчання керівного складу та фахівців, діяльність яких пов’язана з організацією і здійсненням заходів з питань цивільного захисту»</a:t>
            </a:r>
            <a:r>
              <a:rPr lang="uk-UA" sz="1200" dirty="0"/>
              <a:t> </a:t>
            </a:r>
            <a:r>
              <a:rPr lang="uk-UA" sz="1100" dirty="0" smtClean="0">
                <a:latin typeface="e-Ukraine Head Light" panose="00000400000000000000" pitchFamily="50" charset="-52"/>
              </a:rPr>
              <a:t>із </a:t>
            </a:r>
            <a:r>
              <a:rPr lang="uk-UA" sz="1100" dirty="0">
                <a:latin typeface="e-Ukraine Head Light" panose="00000400000000000000" pitchFamily="50" charset="-52"/>
              </a:rPr>
              <a:t>змінами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23.10.2013 р. № 819 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39" y="1611736"/>
            <a:ext cx="335842" cy="4685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433899" y="1495747"/>
            <a:ext cx="3608944" cy="20313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Постанова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Порядку обліку пожеж та їх наслідків»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26 грудня 2003 р. № 2030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50" y="1623057"/>
            <a:ext cx="335842" cy="4685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60078" y="4264635"/>
            <a:ext cx="3186041" cy="221599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Розпорядження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Кабінету Міністрів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плану основних заходів цивільного захисту на 2023 рік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25.04.2023 р. № 370-р</a:t>
            </a: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177" y="4372298"/>
            <a:ext cx="335842" cy="4685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751854" y="4286612"/>
            <a:ext cx="4396718" cy="2246769"/>
          </a:xfrm>
          <a:prstGeom prst="rect">
            <a:avLst/>
          </a:prstGeom>
          <a:gradFill flip="none" rotWithShape="1">
            <a:gsLst>
              <a:gs pos="0">
                <a:srgbClr val="F9FDCF"/>
              </a:gs>
              <a:gs pos="84000">
                <a:srgbClr val="C7D262"/>
              </a:gs>
            </a:gsLst>
            <a:lin ang="5400000" scaled="0"/>
            <a:tileRect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внутрішніх справ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Правил пожежної безпеки в Україні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30.12.2014 № 1417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39" y="4360514"/>
            <a:ext cx="335842" cy="4685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433899" y="3683905"/>
            <a:ext cx="3608944" cy="2708434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latin typeface="e-Ukraine Head Light" panose="00000400000000000000" pitchFamily="50" charset="-52"/>
            </a:endParaRPr>
          </a:p>
          <a:p>
            <a:pPr algn="ctr"/>
            <a:endParaRPr lang="uk-UA" b="1" dirty="0">
              <a:latin typeface="e-Ukraine Head Light" panose="00000400000000000000" pitchFamily="50" charset="-52"/>
            </a:endParaRP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Наказ </a:t>
            </a:r>
          </a:p>
          <a:p>
            <a:pPr algn="ctr"/>
            <a:r>
              <a:rPr lang="uk-UA" sz="1400" b="1" dirty="0" smtClean="0">
                <a:latin typeface="e-Ukraine Head Light" panose="00000400000000000000" pitchFamily="50" charset="-52"/>
              </a:rPr>
              <a:t>Міністерства освіти і науки України</a:t>
            </a:r>
            <a:endParaRPr lang="uk-UA" sz="1400" b="1" dirty="0">
              <a:latin typeface="e-Ukraine Head Light" panose="00000400000000000000" pitchFamily="50" charset="-52"/>
            </a:endParaRPr>
          </a:p>
          <a:p>
            <a:pPr algn="ctr"/>
            <a:endParaRPr lang="uk-UA" sz="1200" b="1" dirty="0" smtClean="0">
              <a:latin typeface="e-Ukraine Head Light" panose="00000400000000000000" pitchFamily="50" charset="-52"/>
            </a:endParaRPr>
          </a:p>
          <a:p>
            <a:pPr algn="ctr"/>
            <a:r>
              <a:rPr lang="uk-UA" sz="1200" b="1" dirty="0" smtClean="0">
                <a:latin typeface="e-Ukraine Head Light" panose="00000400000000000000" pitchFamily="50" charset="-52"/>
              </a:rPr>
              <a:t>«</a:t>
            </a:r>
            <a:r>
              <a:rPr lang="uk-UA" sz="1200" b="1" dirty="0">
                <a:latin typeface="e-Ukraine Head Light" panose="00000400000000000000" pitchFamily="50" charset="-52"/>
              </a:rPr>
              <a:t>Про затвердження Правил пожежної безпеки для навчальних закладів та установ системи освіти України</a:t>
            </a:r>
            <a:r>
              <a:rPr lang="uk-UA" sz="1200" b="1" dirty="0" smtClean="0">
                <a:latin typeface="e-Ukraine Head Light" panose="00000400000000000000" pitchFamily="50" charset="-52"/>
              </a:rPr>
              <a:t>»</a:t>
            </a:r>
            <a:endParaRPr lang="uk-UA" sz="1200" b="1" dirty="0">
              <a:latin typeface="e-Ukraine Head Light" panose="00000400000000000000" pitchFamily="50" charset="-52"/>
            </a:endParaRPr>
          </a:p>
          <a:p>
            <a:pPr algn="ctr"/>
            <a:endParaRPr lang="uk-UA" sz="1400" dirty="0"/>
          </a:p>
          <a:p>
            <a:pPr algn="ctr"/>
            <a:r>
              <a:rPr lang="uk-UA" sz="1200" dirty="0">
                <a:latin typeface="e-Ukraine Head Light" panose="00000400000000000000" pitchFamily="50" charset="-52"/>
              </a:rPr>
              <a:t>від 15.08.2016 № 974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50" y="3729825"/>
            <a:ext cx="335842" cy="4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3022</Words>
  <Application>Microsoft Office PowerPoint</Application>
  <PresentationFormat>Широкий екран</PresentationFormat>
  <Paragraphs>553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32" baseType="lpstr">
      <vt:lpstr>Arial</vt:lpstr>
      <vt:lpstr>Calibri</vt:lpstr>
      <vt:lpstr>Calibri Light</vt:lpstr>
      <vt:lpstr>e-Ukraine Head Bold</vt:lpstr>
      <vt:lpstr>e-Ukraine Head Light</vt:lpstr>
      <vt:lpstr>e-Ukraine Light</vt:lpstr>
      <vt:lpstr>Innerspace</vt:lpstr>
      <vt:lpstr>Microtype</vt:lpstr>
      <vt:lpstr>Poppins</vt:lpstr>
      <vt:lpstr>Times New Roman</vt:lpstr>
      <vt:lpstr>TimesNewRomanPSMT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Конференція Безпека в сучасних закладах освіти від учня до вчителя</dc:title>
  <dc:creator>Mykhaylo Gryshchenko</dc:creator>
  <cp:lastModifiedBy>Mischenko V.O.</cp:lastModifiedBy>
  <cp:revision>180</cp:revision>
  <dcterms:created xsi:type="dcterms:W3CDTF">2017-03-02T06:16:51Z</dcterms:created>
  <dcterms:modified xsi:type="dcterms:W3CDTF">2023-07-03T09:21:27Z</dcterms:modified>
</cp:coreProperties>
</file>